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7" r:id="rId14"/>
    <p:sldId id="269" r:id="rId15"/>
    <p:sldId id="270" r:id="rId16"/>
    <p:sldId id="271" r:id="rId17"/>
    <p:sldId id="272" r:id="rId18"/>
    <p:sldId id="273" r:id="rId19"/>
    <p:sldId id="274" r:id="rId20"/>
    <p:sldId id="275" r:id="rId21"/>
    <p:sldId id="276" r:id="rId22"/>
    <p:sldId id="288" r:id="rId23"/>
    <p:sldId id="277" r:id="rId24"/>
    <p:sldId id="278" r:id="rId25"/>
    <p:sldId id="279" r:id="rId26"/>
    <p:sldId id="280" r:id="rId27"/>
    <p:sldId id="281" r:id="rId28"/>
    <p:sldId id="282" r:id="rId29"/>
    <p:sldId id="283" r:id="rId30"/>
    <p:sldId id="286" r:id="rId31"/>
    <p:sldId id="285" r:id="rId32"/>
  </p:sldIdLst>
  <p:sldSz cx="18288000" cy="10287000"/>
  <p:notesSz cx="6858000" cy="9144000"/>
  <p:embeddedFontLst>
    <p:embeddedFont>
      <p:font typeface="Montserrat" panose="00000500000000000000" pitchFamily="2" charset="0"/>
      <p:regular r:id="rId33"/>
      <p:bold r:id="rId34"/>
    </p:embeddedFont>
    <p:embeddedFont>
      <p:font typeface="Montserrat Bold" panose="00000800000000000000" charset="0"/>
      <p:regular r:id="rId35"/>
    </p:embeddedFont>
    <p:embeddedFont>
      <p:font typeface="Montserrat Heavy" panose="020B0604020202020204" charset="0"/>
      <p:regular r:id="rId36"/>
    </p:embeddedFont>
    <p:embeddedFont>
      <p:font typeface="Open Sans Extra Bold" panose="020B0604020202020204" charset="0"/>
      <p:regular r:id="rId37"/>
    </p:embeddedFont>
    <p:embeddedFont>
      <p:font typeface="Poppins" panose="00000500000000000000" pitchFamily="2" charset="0"/>
      <p:regular r:id="rId38"/>
    </p:embeddedFont>
    <p:embeddedFont>
      <p:font typeface="Poppins Bold" panose="00000800000000000000"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564" autoAdjust="0"/>
  </p:normalViewPr>
  <p:slideViewPr>
    <p:cSldViewPr>
      <p:cViewPr>
        <p:scale>
          <a:sx n="40" d="100"/>
          <a:sy n="40" d="100"/>
        </p:scale>
        <p:origin x="965" y="49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sv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jpeg"/></Relationships>
</file>

<file path=ppt/slides/_rels/slide31.xml.rels><?xml version="1.0" encoding="UTF-8" standalone="yes"?>
<Relationships xmlns="http://schemas.openxmlformats.org/package/2006/relationships"><Relationship Id="rId26" Type="http://schemas.openxmlformats.org/officeDocument/2006/relationships/image" Target="../media/image77.png"/><Relationship Id="rId21" Type="http://schemas.openxmlformats.org/officeDocument/2006/relationships/image" Target="../media/image72.svg"/><Relationship Id="rId42" Type="http://schemas.openxmlformats.org/officeDocument/2006/relationships/image" Target="../media/image93.png"/><Relationship Id="rId47" Type="http://schemas.openxmlformats.org/officeDocument/2006/relationships/image" Target="../media/image98.svg"/><Relationship Id="rId63" Type="http://schemas.openxmlformats.org/officeDocument/2006/relationships/image" Target="../media/image114.svg"/><Relationship Id="rId68" Type="http://schemas.openxmlformats.org/officeDocument/2006/relationships/image" Target="../media/image119.png"/><Relationship Id="rId84" Type="http://schemas.openxmlformats.org/officeDocument/2006/relationships/image" Target="../media/image135.png"/><Relationship Id="rId89" Type="http://schemas.openxmlformats.org/officeDocument/2006/relationships/image" Target="../media/image140.svg"/><Relationship Id="rId16" Type="http://schemas.openxmlformats.org/officeDocument/2006/relationships/image" Target="../media/image67.png"/><Relationship Id="rId11" Type="http://schemas.openxmlformats.org/officeDocument/2006/relationships/image" Target="../media/image62.svg"/><Relationship Id="rId32" Type="http://schemas.openxmlformats.org/officeDocument/2006/relationships/image" Target="../media/image83.png"/><Relationship Id="rId37" Type="http://schemas.openxmlformats.org/officeDocument/2006/relationships/image" Target="../media/image88.svg"/><Relationship Id="rId53" Type="http://schemas.openxmlformats.org/officeDocument/2006/relationships/image" Target="../media/image104.svg"/><Relationship Id="rId58" Type="http://schemas.openxmlformats.org/officeDocument/2006/relationships/image" Target="../media/image109.png"/><Relationship Id="rId74" Type="http://schemas.openxmlformats.org/officeDocument/2006/relationships/image" Target="../media/image125.png"/><Relationship Id="rId79" Type="http://schemas.openxmlformats.org/officeDocument/2006/relationships/image" Target="../media/image130.svg"/><Relationship Id="rId5" Type="http://schemas.openxmlformats.org/officeDocument/2006/relationships/image" Target="../media/image56.svg"/><Relationship Id="rId90" Type="http://schemas.openxmlformats.org/officeDocument/2006/relationships/image" Target="../media/image141.png"/><Relationship Id="rId95" Type="http://schemas.openxmlformats.org/officeDocument/2006/relationships/image" Target="../media/image146.svg"/><Relationship Id="rId22" Type="http://schemas.openxmlformats.org/officeDocument/2006/relationships/image" Target="../media/image73.png"/><Relationship Id="rId27" Type="http://schemas.openxmlformats.org/officeDocument/2006/relationships/image" Target="../media/image78.svg"/><Relationship Id="rId43" Type="http://schemas.openxmlformats.org/officeDocument/2006/relationships/image" Target="../media/image94.svg"/><Relationship Id="rId48" Type="http://schemas.openxmlformats.org/officeDocument/2006/relationships/image" Target="../media/image99.png"/><Relationship Id="rId64" Type="http://schemas.openxmlformats.org/officeDocument/2006/relationships/image" Target="../media/image115.png"/><Relationship Id="rId69" Type="http://schemas.openxmlformats.org/officeDocument/2006/relationships/image" Target="../media/image120.svg"/><Relationship Id="rId80" Type="http://schemas.openxmlformats.org/officeDocument/2006/relationships/image" Target="../media/image131.png"/><Relationship Id="rId85" Type="http://schemas.openxmlformats.org/officeDocument/2006/relationships/image" Target="../media/image136.svg"/><Relationship Id="rId3" Type="http://schemas.openxmlformats.org/officeDocument/2006/relationships/image" Target="../media/image54.svg"/><Relationship Id="rId12" Type="http://schemas.openxmlformats.org/officeDocument/2006/relationships/image" Target="../media/image63.png"/><Relationship Id="rId17" Type="http://schemas.openxmlformats.org/officeDocument/2006/relationships/image" Target="../media/image68.svg"/><Relationship Id="rId25" Type="http://schemas.openxmlformats.org/officeDocument/2006/relationships/image" Target="../media/image76.svg"/><Relationship Id="rId33" Type="http://schemas.openxmlformats.org/officeDocument/2006/relationships/image" Target="../media/image84.svg"/><Relationship Id="rId38" Type="http://schemas.openxmlformats.org/officeDocument/2006/relationships/image" Target="../media/image89.png"/><Relationship Id="rId46" Type="http://schemas.openxmlformats.org/officeDocument/2006/relationships/image" Target="../media/image97.png"/><Relationship Id="rId59" Type="http://schemas.openxmlformats.org/officeDocument/2006/relationships/image" Target="../media/image110.svg"/><Relationship Id="rId67" Type="http://schemas.openxmlformats.org/officeDocument/2006/relationships/image" Target="../media/image118.svg"/><Relationship Id="rId20" Type="http://schemas.openxmlformats.org/officeDocument/2006/relationships/image" Target="../media/image71.png"/><Relationship Id="rId41" Type="http://schemas.openxmlformats.org/officeDocument/2006/relationships/image" Target="../media/image92.svg"/><Relationship Id="rId54" Type="http://schemas.openxmlformats.org/officeDocument/2006/relationships/image" Target="../media/image105.png"/><Relationship Id="rId62" Type="http://schemas.openxmlformats.org/officeDocument/2006/relationships/image" Target="../media/image113.png"/><Relationship Id="rId70" Type="http://schemas.openxmlformats.org/officeDocument/2006/relationships/image" Target="../media/image121.png"/><Relationship Id="rId75" Type="http://schemas.openxmlformats.org/officeDocument/2006/relationships/image" Target="../media/image126.svg"/><Relationship Id="rId83" Type="http://schemas.openxmlformats.org/officeDocument/2006/relationships/image" Target="../media/image134.svg"/><Relationship Id="rId88" Type="http://schemas.openxmlformats.org/officeDocument/2006/relationships/image" Target="../media/image139.png"/><Relationship Id="rId91" Type="http://schemas.openxmlformats.org/officeDocument/2006/relationships/image" Target="../media/image142.svg"/><Relationship Id="rId96"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57.png"/><Relationship Id="rId15" Type="http://schemas.openxmlformats.org/officeDocument/2006/relationships/image" Target="../media/image66.svg"/><Relationship Id="rId23" Type="http://schemas.openxmlformats.org/officeDocument/2006/relationships/image" Target="../media/image74.svg"/><Relationship Id="rId28" Type="http://schemas.openxmlformats.org/officeDocument/2006/relationships/image" Target="../media/image79.png"/><Relationship Id="rId36" Type="http://schemas.openxmlformats.org/officeDocument/2006/relationships/image" Target="../media/image87.png"/><Relationship Id="rId49" Type="http://schemas.openxmlformats.org/officeDocument/2006/relationships/image" Target="../media/image100.svg"/><Relationship Id="rId57" Type="http://schemas.openxmlformats.org/officeDocument/2006/relationships/image" Target="../media/image108.svg"/><Relationship Id="rId10" Type="http://schemas.openxmlformats.org/officeDocument/2006/relationships/image" Target="../media/image61.png"/><Relationship Id="rId31" Type="http://schemas.openxmlformats.org/officeDocument/2006/relationships/image" Target="../media/image82.svg"/><Relationship Id="rId44" Type="http://schemas.openxmlformats.org/officeDocument/2006/relationships/image" Target="../media/image95.png"/><Relationship Id="rId52" Type="http://schemas.openxmlformats.org/officeDocument/2006/relationships/image" Target="../media/image103.png"/><Relationship Id="rId60" Type="http://schemas.openxmlformats.org/officeDocument/2006/relationships/image" Target="../media/image111.png"/><Relationship Id="rId65" Type="http://schemas.openxmlformats.org/officeDocument/2006/relationships/image" Target="../media/image116.svg"/><Relationship Id="rId73" Type="http://schemas.openxmlformats.org/officeDocument/2006/relationships/image" Target="../media/image124.svg"/><Relationship Id="rId78" Type="http://schemas.openxmlformats.org/officeDocument/2006/relationships/image" Target="../media/image129.png"/><Relationship Id="rId81" Type="http://schemas.openxmlformats.org/officeDocument/2006/relationships/image" Target="../media/image132.svg"/><Relationship Id="rId86" Type="http://schemas.openxmlformats.org/officeDocument/2006/relationships/image" Target="../media/image137.png"/><Relationship Id="rId94" Type="http://schemas.openxmlformats.org/officeDocument/2006/relationships/image" Target="../media/image145.png"/><Relationship Id="rId99" Type="http://schemas.openxmlformats.org/officeDocument/2006/relationships/image" Target="../media/image150.svg"/><Relationship Id="rId4" Type="http://schemas.openxmlformats.org/officeDocument/2006/relationships/image" Target="../media/image55.png"/><Relationship Id="rId9" Type="http://schemas.openxmlformats.org/officeDocument/2006/relationships/image" Target="../media/image60.svg"/><Relationship Id="rId13" Type="http://schemas.openxmlformats.org/officeDocument/2006/relationships/image" Target="../media/image64.svg"/><Relationship Id="rId18" Type="http://schemas.openxmlformats.org/officeDocument/2006/relationships/image" Target="../media/image69.png"/><Relationship Id="rId39" Type="http://schemas.openxmlformats.org/officeDocument/2006/relationships/image" Target="../media/image90.svg"/><Relationship Id="rId34" Type="http://schemas.openxmlformats.org/officeDocument/2006/relationships/image" Target="../media/image85.png"/><Relationship Id="rId50" Type="http://schemas.openxmlformats.org/officeDocument/2006/relationships/image" Target="../media/image101.png"/><Relationship Id="rId55" Type="http://schemas.openxmlformats.org/officeDocument/2006/relationships/image" Target="../media/image106.svg"/><Relationship Id="rId76" Type="http://schemas.openxmlformats.org/officeDocument/2006/relationships/image" Target="../media/image127.png"/><Relationship Id="rId97" Type="http://schemas.openxmlformats.org/officeDocument/2006/relationships/image" Target="../media/image148.svg"/><Relationship Id="rId7" Type="http://schemas.openxmlformats.org/officeDocument/2006/relationships/image" Target="../media/image58.svg"/><Relationship Id="rId71" Type="http://schemas.openxmlformats.org/officeDocument/2006/relationships/image" Target="../media/image122.svg"/><Relationship Id="rId92" Type="http://schemas.openxmlformats.org/officeDocument/2006/relationships/image" Target="../media/image143.png"/><Relationship Id="rId2" Type="http://schemas.openxmlformats.org/officeDocument/2006/relationships/image" Target="../media/image53.png"/><Relationship Id="rId29" Type="http://schemas.openxmlformats.org/officeDocument/2006/relationships/image" Target="../media/image80.svg"/><Relationship Id="rId24" Type="http://schemas.openxmlformats.org/officeDocument/2006/relationships/image" Target="../media/image75.png"/><Relationship Id="rId40" Type="http://schemas.openxmlformats.org/officeDocument/2006/relationships/image" Target="../media/image91.png"/><Relationship Id="rId45" Type="http://schemas.openxmlformats.org/officeDocument/2006/relationships/image" Target="../media/image96.svg"/><Relationship Id="rId66" Type="http://schemas.openxmlformats.org/officeDocument/2006/relationships/image" Target="../media/image117.png"/><Relationship Id="rId87" Type="http://schemas.openxmlformats.org/officeDocument/2006/relationships/image" Target="../media/image138.svg"/><Relationship Id="rId61" Type="http://schemas.openxmlformats.org/officeDocument/2006/relationships/image" Target="../media/image112.svg"/><Relationship Id="rId82" Type="http://schemas.openxmlformats.org/officeDocument/2006/relationships/image" Target="../media/image133.png"/><Relationship Id="rId19" Type="http://schemas.openxmlformats.org/officeDocument/2006/relationships/image" Target="../media/image70.svg"/><Relationship Id="rId14" Type="http://schemas.openxmlformats.org/officeDocument/2006/relationships/image" Target="../media/image65.png"/><Relationship Id="rId30" Type="http://schemas.openxmlformats.org/officeDocument/2006/relationships/image" Target="../media/image81.png"/><Relationship Id="rId35" Type="http://schemas.openxmlformats.org/officeDocument/2006/relationships/image" Target="../media/image86.svg"/><Relationship Id="rId56" Type="http://schemas.openxmlformats.org/officeDocument/2006/relationships/image" Target="../media/image107.png"/><Relationship Id="rId77" Type="http://schemas.openxmlformats.org/officeDocument/2006/relationships/image" Target="../media/image128.svg"/><Relationship Id="rId8" Type="http://schemas.openxmlformats.org/officeDocument/2006/relationships/image" Target="../media/image59.png"/><Relationship Id="rId51" Type="http://schemas.openxmlformats.org/officeDocument/2006/relationships/image" Target="../media/image102.svg"/><Relationship Id="rId72" Type="http://schemas.openxmlformats.org/officeDocument/2006/relationships/image" Target="../media/image123.png"/><Relationship Id="rId93" Type="http://schemas.openxmlformats.org/officeDocument/2006/relationships/image" Target="../media/image144.svg"/><Relationship Id="rId98" Type="http://schemas.openxmlformats.org/officeDocument/2006/relationships/image" Target="../media/image149.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en-US"/>
          </a:p>
        </p:txBody>
      </p:sp>
      <p:grpSp>
        <p:nvGrpSpPr>
          <p:cNvPr id="25" name="Group 24">
            <a:extLst>
              <a:ext uri="{FF2B5EF4-FFF2-40B4-BE49-F238E27FC236}">
                <a16:creationId xmlns:a16="http://schemas.microsoft.com/office/drawing/2014/main" id="{AC65EB45-BD44-272F-ECB7-A91E17FD2938}"/>
              </a:ext>
            </a:extLst>
          </p:cNvPr>
          <p:cNvGrpSpPr/>
          <p:nvPr/>
        </p:nvGrpSpPr>
        <p:grpSpPr>
          <a:xfrm>
            <a:off x="1133259" y="2009330"/>
            <a:ext cx="3119657" cy="913013"/>
            <a:chOff x="1391331" y="1514784"/>
            <a:chExt cx="3119657" cy="913013"/>
          </a:xfrm>
        </p:grpSpPr>
        <p:sp>
          <p:nvSpPr>
            <p:cNvPr id="2" name="Freeform 2"/>
            <p:cNvSpPr/>
            <p:nvPr/>
          </p:nvSpPr>
          <p:spPr>
            <a:xfrm>
              <a:off x="1391331" y="1581459"/>
              <a:ext cx="830009" cy="842101"/>
            </a:xfrm>
            <a:custGeom>
              <a:avLst/>
              <a:gdLst/>
              <a:ahLst/>
              <a:cxnLst/>
              <a:rect l="l" t="t" r="r" b="b"/>
              <a:pathLst>
                <a:path w="830009" h="842101">
                  <a:moveTo>
                    <a:pt x="0" y="0"/>
                  </a:moveTo>
                  <a:lnTo>
                    <a:pt x="830010" y="0"/>
                  </a:lnTo>
                  <a:lnTo>
                    <a:pt x="830010" y="842101"/>
                  </a:lnTo>
                  <a:lnTo>
                    <a:pt x="0" y="8421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TextBox 17"/>
            <p:cNvSpPr txBox="1"/>
            <p:nvPr/>
          </p:nvSpPr>
          <p:spPr>
            <a:xfrm>
              <a:off x="2356712" y="1514784"/>
              <a:ext cx="2154276" cy="913013"/>
            </a:xfrm>
            <a:prstGeom prst="rect">
              <a:avLst/>
            </a:prstGeom>
          </p:spPr>
          <p:txBody>
            <a:bodyPr lIns="0" tIns="0" rIns="0" bIns="0" rtlCol="0" anchor="t">
              <a:spAutoFit/>
            </a:bodyPr>
            <a:lstStyle/>
            <a:p>
              <a:pPr>
                <a:lnSpc>
                  <a:spcPts val="3621"/>
                </a:lnSpc>
              </a:pPr>
              <a:r>
                <a:rPr lang="en-US" sz="2586" spc="-51">
                  <a:solidFill>
                    <a:srgbClr val="5B98BA"/>
                  </a:solidFill>
                  <a:latin typeface="Poppins Bold"/>
                </a:rPr>
                <a:t>MAGIC </a:t>
              </a:r>
            </a:p>
            <a:p>
              <a:pPr>
                <a:lnSpc>
                  <a:spcPts val="3621"/>
                </a:lnSpc>
                <a:spcBef>
                  <a:spcPct val="0"/>
                </a:spcBef>
              </a:pPr>
              <a:r>
                <a:rPr lang="en-US" sz="2586" spc="-51">
                  <a:solidFill>
                    <a:srgbClr val="5B98BA"/>
                  </a:solidFill>
                  <a:latin typeface="Poppins Bold"/>
                </a:rPr>
                <a:t>                 POST</a:t>
              </a:r>
            </a:p>
          </p:txBody>
        </p:sp>
      </p:grpSp>
      <p:grpSp>
        <p:nvGrpSpPr>
          <p:cNvPr id="26" name="Group 25">
            <a:extLst>
              <a:ext uri="{FF2B5EF4-FFF2-40B4-BE49-F238E27FC236}">
                <a16:creationId xmlns:a16="http://schemas.microsoft.com/office/drawing/2014/main" id="{EBDD3647-BC02-21FF-A191-6B69E4C2F07C}"/>
              </a:ext>
            </a:extLst>
          </p:cNvPr>
          <p:cNvGrpSpPr/>
          <p:nvPr/>
        </p:nvGrpSpPr>
        <p:grpSpPr>
          <a:xfrm>
            <a:off x="569885" y="3556445"/>
            <a:ext cx="9836554" cy="3259127"/>
            <a:chOff x="569885" y="3158187"/>
            <a:chExt cx="9836554" cy="3259127"/>
          </a:xfrm>
        </p:grpSpPr>
        <p:sp>
          <p:nvSpPr>
            <p:cNvPr id="6" name="TextBox 6"/>
            <p:cNvSpPr txBox="1"/>
            <p:nvPr/>
          </p:nvSpPr>
          <p:spPr>
            <a:xfrm>
              <a:off x="569885" y="3158187"/>
              <a:ext cx="9836554" cy="2452787"/>
            </a:xfrm>
            <a:prstGeom prst="rect">
              <a:avLst/>
            </a:prstGeom>
          </p:spPr>
          <p:txBody>
            <a:bodyPr wrap="square" lIns="0" tIns="0" rIns="0" bIns="0" rtlCol="0" anchor="t">
              <a:spAutoFit/>
            </a:bodyPr>
            <a:lstStyle/>
            <a:p>
              <a:pPr>
                <a:lnSpc>
                  <a:spcPts val="9799"/>
                </a:lnSpc>
                <a:spcBef>
                  <a:spcPct val="0"/>
                </a:spcBef>
              </a:pPr>
              <a:r>
                <a:rPr lang="en-US" sz="8000" dirty="0">
                  <a:solidFill>
                    <a:srgbClr val="051D40"/>
                  </a:solidFill>
                  <a:latin typeface="Montserrat Heavy" panose="020B0604020202020204" charset="0"/>
                </a:rPr>
                <a:t>HỆ THỐNG QUẢN LÝ CHUYỂN PHÁT</a:t>
              </a:r>
            </a:p>
          </p:txBody>
        </p:sp>
        <p:sp>
          <p:nvSpPr>
            <p:cNvPr id="18" name="TextBox 18"/>
            <p:cNvSpPr txBox="1"/>
            <p:nvPr/>
          </p:nvSpPr>
          <p:spPr>
            <a:xfrm>
              <a:off x="569885" y="5490941"/>
              <a:ext cx="7366063" cy="926373"/>
            </a:xfrm>
            <a:prstGeom prst="rect">
              <a:avLst/>
            </a:prstGeom>
          </p:spPr>
          <p:txBody>
            <a:bodyPr lIns="0" tIns="0" rIns="0" bIns="0" rtlCol="0" anchor="t">
              <a:spAutoFit/>
            </a:bodyPr>
            <a:lstStyle/>
            <a:p>
              <a:pPr>
                <a:lnSpc>
                  <a:spcPts val="7215"/>
                </a:lnSpc>
                <a:spcBef>
                  <a:spcPct val="0"/>
                </a:spcBef>
              </a:pPr>
              <a:r>
                <a:rPr lang="en-US" sz="5153" spc="-103">
                  <a:solidFill>
                    <a:srgbClr val="051D40"/>
                  </a:solidFill>
                  <a:latin typeface="Poppins"/>
                </a:rPr>
                <a:t>Nhóm 5</a:t>
              </a:r>
            </a:p>
          </p:txBody>
        </p:sp>
      </p:grpSp>
      <p:grpSp>
        <p:nvGrpSpPr>
          <p:cNvPr id="19" name="Group 19"/>
          <p:cNvGrpSpPr>
            <a:grpSpLocks noChangeAspect="1"/>
          </p:cNvGrpSpPr>
          <p:nvPr/>
        </p:nvGrpSpPr>
        <p:grpSpPr>
          <a:xfrm>
            <a:off x="9515916" y="3291537"/>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t="-3261" b="-3261"/>
              </a:stretch>
            </a:blipFill>
          </p:spPr>
          <p:txBody>
            <a:bodyPr/>
            <a:lstStyle/>
            <a:p>
              <a:endParaRPr 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45737" y="3756114"/>
            <a:ext cx="6552526" cy="3077766"/>
          </a:xfrm>
          <a:prstGeom prst="rect">
            <a:avLst/>
          </a:prstGeom>
        </p:spPr>
        <p:txBody>
          <a:bodyPr wrap="square" lIns="0" tIns="0" rIns="0" bIns="0" rtlCol="0" anchor="t">
            <a:spAutoFit/>
          </a:bodyPr>
          <a:lstStyle/>
          <a:p>
            <a:pPr marL="0" lvl="0" indent="0">
              <a:spcBef>
                <a:spcPct val="0"/>
              </a:spcBef>
            </a:pPr>
            <a:r>
              <a:rPr lang="en-US" sz="10000">
                <a:solidFill>
                  <a:srgbClr val="FDFDFD"/>
                </a:solidFill>
                <a:latin typeface="Montserrat Heavy" panose="020B0604020202020204" charset="0"/>
              </a:rPr>
              <a:t>Cấu trúc hệ thống</a:t>
            </a:r>
            <a:endParaRPr lang="en-US" sz="10000" dirty="0">
              <a:solidFill>
                <a:srgbClr val="FDFDFD"/>
              </a:solidFill>
              <a:latin typeface="Montserrat Heavy" panose="020B0604020202020204" charset="0"/>
            </a:endParaRPr>
          </a:p>
        </p:txBody>
      </p:sp>
      <p:sp>
        <p:nvSpPr>
          <p:cNvPr id="10" name="TextBox 10"/>
          <p:cNvSpPr txBox="1"/>
          <p:nvPr/>
        </p:nvSpPr>
        <p:spPr>
          <a:xfrm>
            <a:off x="9556458" y="344533"/>
            <a:ext cx="5570413" cy="1754326"/>
          </a:xfrm>
          <a:prstGeom prst="rect">
            <a:avLst/>
          </a:prstGeom>
        </p:spPr>
        <p:txBody>
          <a:bodyPr wrap="square" lIns="0" tIns="0" rIns="0" bIns="0" rtlCol="0" anchor="t">
            <a:spAutoFit/>
          </a:bodyPr>
          <a:lstStyle/>
          <a:p>
            <a:r>
              <a:rPr lang="en-US" sz="3800" spc="-57" dirty="0">
                <a:solidFill>
                  <a:srgbClr val="145DA0"/>
                </a:solidFill>
                <a:latin typeface="Montserrat Bold" panose="00000800000000000000" pitchFamily="2" charset="0"/>
              </a:rPr>
              <a:t>Gia</a:t>
            </a:r>
            <a:r>
              <a:rPr lang="en-US" sz="3800" u="none" strike="noStrike" spc="-57" dirty="0">
                <a:solidFill>
                  <a:srgbClr val="145DA0"/>
                </a:solidFill>
                <a:latin typeface="Montserrat Bold" panose="00000800000000000000" pitchFamily="2" charset="0"/>
              </a:rPr>
              <a:t>o </a:t>
            </a:r>
            <a:r>
              <a:rPr lang="en-US" sz="3800" u="none" strike="noStrike" spc="-57" dirty="0" err="1">
                <a:solidFill>
                  <a:srgbClr val="145DA0"/>
                </a:solidFill>
                <a:latin typeface="Montserrat Bold" panose="00000800000000000000" pitchFamily="2" charset="0"/>
              </a:rPr>
              <a:t>diện</a:t>
            </a:r>
            <a:r>
              <a:rPr lang="en-US" sz="3800" u="none" strike="noStrike" spc="-57" dirty="0">
                <a:solidFill>
                  <a:srgbClr val="145DA0"/>
                </a:solidFill>
                <a:latin typeface="Montserrat Bold" panose="00000800000000000000" pitchFamily="2" charset="0"/>
              </a:rPr>
              <a:t> </a:t>
            </a:r>
            <a:r>
              <a:rPr lang="en-US" sz="3800" u="none" strike="noStrike" spc="-57" dirty="0" err="1">
                <a:solidFill>
                  <a:srgbClr val="145DA0"/>
                </a:solidFill>
                <a:latin typeface="Montserrat Bold" panose="00000800000000000000" pitchFamily="2" charset="0"/>
              </a:rPr>
              <a:t>người</a:t>
            </a:r>
            <a:r>
              <a:rPr lang="en-US" sz="3800" u="none" strike="noStrike" spc="-57" dirty="0">
                <a:solidFill>
                  <a:srgbClr val="145DA0"/>
                </a:solidFill>
                <a:latin typeface="Montserrat Bold" panose="00000800000000000000" pitchFamily="2" charset="0"/>
              </a:rPr>
              <a:t> </a:t>
            </a:r>
            <a:r>
              <a:rPr lang="en-US" sz="3800" u="none" strike="noStrike" spc="-57" dirty="0" err="1">
                <a:solidFill>
                  <a:srgbClr val="145DA0"/>
                </a:solidFill>
                <a:latin typeface="Montserrat Bold" panose="00000800000000000000" pitchFamily="2" charset="0"/>
              </a:rPr>
              <a:t>dùng</a:t>
            </a:r>
            <a:r>
              <a:rPr lang="en-US" sz="3800" u="none" strike="noStrike" spc="-57" dirty="0">
                <a:solidFill>
                  <a:srgbClr val="145DA0"/>
                </a:solidFill>
                <a:latin typeface="Montserrat Bold" panose="00000800000000000000" pitchFamily="2" charset="0"/>
              </a:rPr>
              <a:t> (User Interface)</a:t>
            </a:r>
          </a:p>
          <a:p>
            <a:endParaRPr lang="en-US" sz="3800" u="none" strike="noStrike" spc="-57" dirty="0">
              <a:solidFill>
                <a:srgbClr val="145DA0"/>
              </a:solidFill>
              <a:latin typeface="Montserrat Bold" panose="00000800000000000000" pitchFamily="2" charset="0"/>
            </a:endParaRPr>
          </a:p>
        </p:txBody>
      </p:sp>
      <p:grpSp>
        <p:nvGrpSpPr>
          <p:cNvPr id="39" name="Group 38">
            <a:extLst>
              <a:ext uri="{FF2B5EF4-FFF2-40B4-BE49-F238E27FC236}">
                <a16:creationId xmlns:a16="http://schemas.microsoft.com/office/drawing/2014/main" id="{A1F98D9C-13C7-90A4-DD99-ACC943E9C263}"/>
              </a:ext>
            </a:extLst>
          </p:cNvPr>
          <p:cNvGrpSpPr/>
          <p:nvPr/>
        </p:nvGrpSpPr>
        <p:grpSpPr>
          <a:xfrm>
            <a:off x="7780374" y="292964"/>
            <a:ext cx="1424256" cy="1424256"/>
            <a:chOff x="7970939" y="62448"/>
            <a:chExt cx="1424256" cy="1424256"/>
          </a:xfrm>
        </p:grpSpPr>
        <p:sp>
          <p:nvSpPr>
            <p:cNvPr id="9" name="Freeform 9"/>
            <p:cNvSpPr/>
            <p:nvPr/>
          </p:nvSpPr>
          <p:spPr>
            <a:xfrm>
              <a:off x="7970939" y="62448"/>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1" name="TextBox 11"/>
            <p:cNvSpPr txBox="1"/>
            <p:nvPr/>
          </p:nvSpPr>
          <p:spPr>
            <a:xfrm>
              <a:off x="8131031" y="284321"/>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01</a:t>
              </a:r>
            </a:p>
          </p:txBody>
        </p:sp>
      </p:grpSp>
      <p:sp>
        <p:nvSpPr>
          <p:cNvPr id="13" name="TextBox 13"/>
          <p:cNvSpPr txBox="1"/>
          <p:nvPr/>
        </p:nvSpPr>
        <p:spPr>
          <a:xfrm>
            <a:off x="10219526" y="2012148"/>
            <a:ext cx="4626143" cy="1169551"/>
          </a:xfrm>
          <a:prstGeom prst="rect">
            <a:avLst/>
          </a:prstGeom>
        </p:spPr>
        <p:txBody>
          <a:bodyPr wrap="square" lIns="0" tIns="0" rIns="0" bIns="0" rtlCol="0" anchor="t">
            <a:spAutoFit/>
          </a:bodyPr>
          <a:lstStyle/>
          <a:p>
            <a:r>
              <a:rPr lang="en-US" sz="3800" spc="-57" dirty="0" err="1">
                <a:solidFill>
                  <a:srgbClr val="145DA0"/>
                </a:solidFill>
                <a:latin typeface="Montserrat Bold" panose="00000800000000000000" pitchFamily="2" charset="0"/>
              </a:rPr>
              <a:t>Hệ</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thống</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quản</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lý</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cơ</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sở</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dữ</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liệu</a:t>
            </a:r>
            <a:endParaRPr lang="en-US" sz="3800" spc="-57" dirty="0">
              <a:solidFill>
                <a:srgbClr val="145DA0"/>
              </a:solidFill>
              <a:latin typeface="Montserrat Bold" panose="00000800000000000000" pitchFamily="2" charset="0"/>
            </a:endParaRPr>
          </a:p>
        </p:txBody>
      </p:sp>
      <p:grpSp>
        <p:nvGrpSpPr>
          <p:cNvPr id="40" name="Group 39">
            <a:extLst>
              <a:ext uri="{FF2B5EF4-FFF2-40B4-BE49-F238E27FC236}">
                <a16:creationId xmlns:a16="http://schemas.microsoft.com/office/drawing/2014/main" id="{CEB8D128-3DDF-86A3-642A-BD25C22958A6}"/>
              </a:ext>
            </a:extLst>
          </p:cNvPr>
          <p:cNvGrpSpPr/>
          <p:nvPr/>
        </p:nvGrpSpPr>
        <p:grpSpPr>
          <a:xfrm>
            <a:off x="8535689" y="1830601"/>
            <a:ext cx="1424256" cy="1424256"/>
            <a:chOff x="8309460" y="1605383"/>
            <a:chExt cx="1424256" cy="1424256"/>
          </a:xfrm>
        </p:grpSpPr>
        <p:sp>
          <p:nvSpPr>
            <p:cNvPr id="12" name="Freeform 12"/>
            <p:cNvSpPr/>
            <p:nvPr/>
          </p:nvSpPr>
          <p:spPr>
            <a:xfrm>
              <a:off x="8309460" y="160538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4" name="TextBox 14"/>
            <p:cNvSpPr txBox="1"/>
            <p:nvPr/>
          </p:nvSpPr>
          <p:spPr>
            <a:xfrm>
              <a:off x="8450247" y="187783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02</a:t>
              </a:r>
            </a:p>
          </p:txBody>
        </p:sp>
      </p:grpSp>
      <p:sp>
        <p:nvSpPr>
          <p:cNvPr id="16" name="TextBox 16"/>
          <p:cNvSpPr txBox="1"/>
          <p:nvPr/>
        </p:nvSpPr>
        <p:spPr>
          <a:xfrm>
            <a:off x="10527016" y="3532557"/>
            <a:ext cx="6158414" cy="1169551"/>
          </a:xfrm>
          <a:prstGeom prst="rect">
            <a:avLst/>
          </a:prstGeom>
        </p:spPr>
        <p:txBody>
          <a:bodyPr wrap="square" lIns="0" tIns="0" rIns="0" bIns="0" rtlCol="0" anchor="t">
            <a:spAutoFit/>
          </a:bodyPr>
          <a:lstStyle/>
          <a:p>
            <a:r>
              <a:rPr lang="en-US" sz="3800" spc="-57" dirty="0" err="1">
                <a:solidFill>
                  <a:srgbClr val="145DA0"/>
                </a:solidFill>
                <a:latin typeface="Montserrat Bold" panose="00000800000000000000" pitchFamily="2" charset="0"/>
              </a:rPr>
              <a:t>Phần</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mềm</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quản</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lý</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chuyển</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phát</a:t>
            </a:r>
            <a:endParaRPr lang="en-US" sz="3800" spc="-57" dirty="0">
              <a:solidFill>
                <a:srgbClr val="145DA0"/>
              </a:solidFill>
              <a:latin typeface="Montserrat Bold" panose="00000800000000000000" pitchFamily="2" charset="0"/>
            </a:endParaRPr>
          </a:p>
        </p:txBody>
      </p:sp>
      <p:grpSp>
        <p:nvGrpSpPr>
          <p:cNvPr id="41" name="Group 40">
            <a:extLst>
              <a:ext uri="{FF2B5EF4-FFF2-40B4-BE49-F238E27FC236}">
                <a16:creationId xmlns:a16="http://schemas.microsoft.com/office/drawing/2014/main" id="{1CF113FB-86D9-C595-8D1C-5278FF658723}"/>
              </a:ext>
            </a:extLst>
          </p:cNvPr>
          <p:cNvGrpSpPr/>
          <p:nvPr/>
        </p:nvGrpSpPr>
        <p:grpSpPr>
          <a:xfrm>
            <a:off x="8844330" y="3354929"/>
            <a:ext cx="1424256" cy="1424256"/>
            <a:chOff x="8618101" y="3129711"/>
            <a:chExt cx="1424256" cy="1424256"/>
          </a:xfrm>
        </p:grpSpPr>
        <p:sp>
          <p:nvSpPr>
            <p:cNvPr id="15" name="Freeform 15"/>
            <p:cNvSpPr/>
            <p:nvPr/>
          </p:nvSpPr>
          <p:spPr>
            <a:xfrm>
              <a:off x="8618101" y="312971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7" name="TextBox 17"/>
            <p:cNvSpPr txBox="1"/>
            <p:nvPr/>
          </p:nvSpPr>
          <p:spPr>
            <a:xfrm>
              <a:off x="8763159" y="339688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03</a:t>
              </a:r>
            </a:p>
          </p:txBody>
        </p:sp>
      </p:grpSp>
      <p:sp>
        <p:nvSpPr>
          <p:cNvPr id="19" name="TextBox 19"/>
          <p:cNvSpPr txBox="1"/>
          <p:nvPr/>
        </p:nvSpPr>
        <p:spPr>
          <a:xfrm>
            <a:off x="10654284" y="5197268"/>
            <a:ext cx="4742879" cy="1754326"/>
          </a:xfrm>
          <a:prstGeom prst="rect">
            <a:avLst/>
          </a:prstGeom>
        </p:spPr>
        <p:txBody>
          <a:bodyPr wrap="square" lIns="0" tIns="0" rIns="0" bIns="0" rtlCol="0" anchor="t">
            <a:spAutoFit/>
          </a:bodyPr>
          <a:lstStyle/>
          <a:p>
            <a:r>
              <a:rPr lang="en-US" sz="3800" spc="-57" dirty="0" err="1">
                <a:solidFill>
                  <a:srgbClr val="145DA0"/>
                </a:solidFill>
                <a:latin typeface="Montserrat Bold" panose="00000800000000000000" pitchFamily="2" charset="0"/>
              </a:rPr>
              <a:t>Hệ</a:t>
            </a:r>
            <a:r>
              <a:rPr lang="en-US" sz="3800" u="none" strike="noStrike" spc="-57" dirty="0">
                <a:solidFill>
                  <a:srgbClr val="145DA0"/>
                </a:solidFill>
                <a:latin typeface="Montserrat Bold" panose="00000800000000000000" pitchFamily="2" charset="0"/>
              </a:rPr>
              <a:t> </a:t>
            </a:r>
            <a:r>
              <a:rPr lang="en-US" sz="3800" u="none" strike="noStrike" spc="-57" dirty="0" err="1">
                <a:solidFill>
                  <a:srgbClr val="145DA0"/>
                </a:solidFill>
                <a:latin typeface="Montserrat Bold" panose="00000800000000000000" pitchFamily="2" charset="0"/>
              </a:rPr>
              <a:t>thống</a:t>
            </a:r>
            <a:r>
              <a:rPr lang="en-US" sz="3800" u="none" strike="noStrike" spc="-57" dirty="0">
                <a:solidFill>
                  <a:srgbClr val="145DA0"/>
                </a:solidFill>
                <a:latin typeface="Montserrat Bold" panose="00000800000000000000" pitchFamily="2" charset="0"/>
              </a:rPr>
              <a:t> </a:t>
            </a:r>
            <a:r>
              <a:rPr lang="en-US" sz="3800" u="none" strike="noStrike" spc="-57" dirty="0" err="1">
                <a:solidFill>
                  <a:srgbClr val="145DA0"/>
                </a:solidFill>
                <a:latin typeface="Montserrat Bold" panose="00000800000000000000" pitchFamily="2" charset="0"/>
              </a:rPr>
              <a:t>theo</a:t>
            </a:r>
            <a:r>
              <a:rPr lang="en-US" sz="3800" u="none" strike="noStrike" spc="-57" dirty="0">
                <a:solidFill>
                  <a:srgbClr val="145DA0"/>
                </a:solidFill>
                <a:latin typeface="Montserrat Bold" panose="00000800000000000000" pitchFamily="2" charset="0"/>
              </a:rPr>
              <a:t> </a:t>
            </a:r>
            <a:r>
              <a:rPr lang="en-US" sz="3800" u="none" strike="noStrike" spc="-57" dirty="0" err="1">
                <a:solidFill>
                  <a:srgbClr val="145DA0"/>
                </a:solidFill>
                <a:latin typeface="Montserrat Bold" panose="00000800000000000000" pitchFamily="2" charset="0"/>
              </a:rPr>
              <a:t>dõi</a:t>
            </a:r>
            <a:r>
              <a:rPr lang="en-US" sz="3800" u="none" strike="noStrike" spc="-57" dirty="0">
                <a:solidFill>
                  <a:srgbClr val="145DA0"/>
                </a:solidFill>
                <a:latin typeface="Montserrat Bold" panose="00000800000000000000" pitchFamily="2" charset="0"/>
              </a:rPr>
              <a:t> (Tracking System)</a:t>
            </a:r>
          </a:p>
          <a:p>
            <a:endParaRPr lang="en-US" sz="3800" u="none" strike="noStrike" spc="-57" dirty="0">
              <a:solidFill>
                <a:srgbClr val="145DA0"/>
              </a:solidFill>
              <a:latin typeface="Montserrat Bold" panose="00000800000000000000" pitchFamily="2" charset="0"/>
            </a:endParaRPr>
          </a:p>
        </p:txBody>
      </p:sp>
      <p:grpSp>
        <p:nvGrpSpPr>
          <p:cNvPr id="42" name="Group 41">
            <a:extLst>
              <a:ext uri="{FF2B5EF4-FFF2-40B4-BE49-F238E27FC236}">
                <a16:creationId xmlns:a16="http://schemas.microsoft.com/office/drawing/2014/main" id="{27365978-DD1B-3775-E5E4-7F348741442F}"/>
              </a:ext>
            </a:extLst>
          </p:cNvPr>
          <p:cNvGrpSpPr/>
          <p:nvPr/>
        </p:nvGrpSpPr>
        <p:grpSpPr>
          <a:xfrm>
            <a:off x="8989388" y="5109855"/>
            <a:ext cx="1424256" cy="1424256"/>
            <a:chOff x="8876530" y="4807644"/>
            <a:chExt cx="1424256" cy="1424256"/>
          </a:xfrm>
        </p:grpSpPr>
        <p:sp>
          <p:nvSpPr>
            <p:cNvPr id="18" name="Freeform 18"/>
            <p:cNvSpPr/>
            <p:nvPr/>
          </p:nvSpPr>
          <p:spPr>
            <a:xfrm>
              <a:off x="8876530" y="4807644"/>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0" name="TextBox 20"/>
            <p:cNvSpPr txBox="1"/>
            <p:nvPr/>
          </p:nvSpPr>
          <p:spPr>
            <a:xfrm>
              <a:off x="9021588" y="5067300"/>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04</a:t>
              </a:r>
            </a:p>
          </p:txBody>
        </p:sp>
      </p:grpSp>
      <p:grpSp>
        <p:nvGrpSpPr>
          <p:cNvPr id="21" name="Group 21"/>
          <p:cNvGrpSpPr/>
          <p:nvPr/>
        </p:nvGrpSpPr>
        <p:grpSpPr>
          <a:xfrm>
            <a:off x="7905455" y="2656032"/>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8315313" y="4180490"/>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8000604" y="7150795"/>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8305698" y="5531323"/>
            <a:ext cx="373607" cy="373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43" name="Group 42">
            <a:extLst>
              <a:ext uri="{FF2B5EF4-FFF2-40B4-BE49-F238E27FC236}">
                <a16:creationId xmlns:a16="http://schemas.microsoft.com/office/drawing/2014/main" id="{033A090D-8FC0-A885-23F5-A110EA88575D}"/>
              </a:ext>
            </a:extLst>
          </p:cNvPr>
          <p:cNvGrpSpPr/>
          <p:nvPr/>
        </p:nvGrpSpPr>
        <p:grpSpPr>
          <a:xfrm>
            <a:off x="8657375" y="6951594"/>
            <a:ext cx="1424256" cy="1424256"/>
            <a:chOff x="8763159" y="6595174"/>
            <a:chExt cx="1424256" cy="1424256"/>
          </a:xfrm>
        </p:grpSpPr>
        <p:sp>
          <p:nvSpPr>
            <p:cNvPr id="33" name="Freeform 33"/>
            <p:cNvSpPr/>
            <p:nvPr/>
          </p:nvSpPr>
          <p:spPr>
            <a:xfrm>
              <a:off x="8763159" y="6595174"/>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5" name="TextBox 35"/>
            <p:cNvSpPr txBox="1"/>
            <p:nvPr/>
          </p:nvSpPr>
          <p:spPr>
            <a:xfrm>
              <a:off x="8908217" y="6866940"/>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05</a:t>
              </a:r>
            </a:p>
          </p:txBody>
        </p:sp>
      </p:grpSp>
      <p:grpSp>
        <p:nvGrpSpPr>
          <p:cNvPr id="44" name="Group 43">
            <a:extLst>
              <a:ext uri="{FF2B5EF4-FFF2-40B4-BE49-F238E27FC236}">
                <a16:creationId xmlns:a16="http://schemas.microsoft.com/office/drawing/2014/main" id="{69915354-005B-B77C-544E-FCA00A1E70E0}"/>
              </a:ext>
            </a:extLst>
          </p:cNvPr>
          <p:cNvGrpSpPr/>
          <p:nvPr/>
        </p:nvGrpSpPr>
        <p:grpSpPr>
          <a:xfrm>
            <a:off x="7999637" y="8474522"/>
            <a:ext cx="1424256" cy="1424256"/>
            <a:chOff x="8196154" y="8362330"/>
            <a:chExt cx="1424256" cy="1424256"/>
          </a:xfrm>
        </p:grpSpPr>
        <p:sp>
          <p:nvSpPr>
            <p:cNvPr id="34" name="Freeform 34"/>
            <p:cNvSpPr/>
            <p:nvPr/>
          </p:nvSpPr>
          <p:spPr>
            <a:xfrm>
              <a:off x="8196154" y="8362330"/>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6" name="TextBox 36"/>
            <p:cNvSpPr txBox="1"/>
            <p:nvPr/>
          </p:nvSpPr>
          <p:spPr>
            <a:xfrm>
              <a:off x="8317835" y="860531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06</a:t>
              </a:r>
            </a:p>
          </p:txBody>
        </p:sp>
      </p:grpSp>
      <p:sp>
        <p:nvSpPr>
          <p:cNvPr id="37" name="TextBox 37"/>
          <p:cNvSpPr txBox="1"/>
          <p:nvPr/>
        </p:nvSpPr>
        <p:spPr>
          <a:xfrm>
            <a:off x="10268586" y="7589424"/>
            <a:ext cx="7719585" cy="584775"/>
          </a:xfrm>
          <a:prstGeom prst="rect">
            <a:avLst/>
          </a:prstGeom>
        </p:spPr>
        <p:txBody>
          <a:bodyPr lIns="0" tIns="0" rIns="0" bIns="0" rtlCol="0" anchor="t">
            <a:spAutoFit/>
          </a:bodyPr>
          <a:lstStyle/>
          <a:p>
            <a:r>
              <a:rPr lang="en-US" sz="3800" spc="-57" dirty="0" err="1">
                <a:solidFill>
                  <a:srgbClr val="145DA0"/>
                </a:solidFill>
                <a:latin typeface="Montserrat Bold" panose="00000800000000000000" pitchFamily="2" charset="0"/>
              </a:rPr>
              <a:t>Hệ</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thống</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giao</a:t>
            </a:r>
            <a:r>
              <a:rPr lang="en-US" sz="3800" spc="-57" dirty="0">
                <a:solidFill>
                  <a:srgbClr val="145DA0"/>
                </a:solidFill>
                <a:latin typeface="Montserrat Bold" panose="00000800000000000000" pitchFamily="2" charset="0"/>
              </a:rPr>
              <a:t> </a:t>
            </a:r>
            <a:r>
              <a:rPr lang="en-US" sz="3800" spc="-57" dirty="0" err="1">
                <a:solidFill>
                  <a:srgbClr val="145DA0"/>
                </a:solidFill>
                <a:latin typeface="Montserrat Bold" panose="00000800000000000000" pitchFamily="2" charset="0"/>
              </a:rPr>
              <a:t>tiếp</a:t>
            </a:r>
            <a:endParaRPr lang="en-US" sz="3800" spc="-57" dirty="0">
              <a:solidFill>
                <a:srgbClr val="145DA0"/>
              </a:solidFill>
              <a:latin typeface="Montserrat Bold" panose="00000800000000000000" pitchFamily="2" charset="0"/>
            </a:endParaRPr>
          </a:p>
        </p:txBody>
      </p:sp>
      <p:sp>
        <p:nvSpPr>
          <p:cNvPr id="38" name="TextBox 38"/>
          <p:cNvSpPr txBox="1"/>
          <p:nvPr/>
        </p:nvSpPr>
        <p:spPr>
          <a:xfrm>
            <a:off x="9701516" y="9067550"/>
            <a:ext cx="7719585" cy="584775"/>
          </a:xfrm>
          <a:prstGeom prst="rect">
            <a:avLst/>
          </a:prstGeom>
        </p:spPr>
        <p:txBody>
          <a:bodyPr lIns="0" tIns="0" rIns="0" bIns="0" rtlCol="0" anchor="t">
            <a:spAutoFit/>
          </a:bodyPr>
          <a:lstStyle/>
          <a:p>
            <a:r>
              <a:rPr lang="en-US" sz="3800" spc="-57">
                <a:solidFill>
                  <a:srgbClr val="145DA0"/>
                </a:solidFill>
                <a:latin typeface="Montserrat Bold" panose="00000800000000000000" pitchFamily="2" charset="0"/>
              </a:rPr>
              <a:t>Hệ thống quản lý kho</a:t>
            </a:r>
          </a:p>
        </p:txBody>
      </p:sp>
      <p:grpSp>
        <p:nvGrpSpPr>
          <p:cNvPr id="45" name="Group 21">
            <a:extLst>
              <a:ext uri="{FF2B5EF4-FFF2-40B4-BE49-F238E27FC236}">
                <a16:creationId xmlns:a16="http://schemas.microsoft.com/office/drawing/2014/main" id="{77484611-B04F-8C6B-F915-4202B2385023}"/>
              </a:ext>
            </a:extLst>
          </p:cNvPr>
          <p:cNvGrpSpPr/>
          <p:nvPr/>
        </p:nvGrpSpPr>
        <p:grpSpPr>
          <a:xfrm>
            <a:off x="7374341" y="1343613"/>
            <a:ext cx="373607" cy="373607"/>
            <a:chOff x="0" y="0"/>
            <a:chExt cx="812800" cy="812800"/>
          </a:xfrm>
        </p:grpSpPr>
        <p:sp>
          <p:nvSpPr>
            <p:cNvPr id="46" name="Freeform 22">
              <a:extLst>
                <a:ext uri="{FF2B5EF4-FFF2-40B4-BE49-F238E27FC236}">
                  <a16:creationId xmlns:a16="http://schemas.microsoft.com/office/drawing/2014/main" id="{A80DB50E-B5FC-B521-7D8A-428D26996D4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47" name="TextBox 23">
              <a:extLst>
                <a:ext uri="{FF2B5EF4-FFF2-40B4-BE49-F238E27FC236}">
                  <a16:creationId xmlns:a16="http://schemas.microsoft.com/office/drawing/2014/main" id="{9A837FEB-AF54-AFF2-2E94-5917FBBB082E}"/>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48" name="Group 21">
            <a:extLst>
              <a:ext uri="{FF2B5EF4-FFF2-40B4-BE49-F238E27FC236}">
                <a16:creationId xmlns:a16="http://schemas.microsoft.com/office/drawing/2014/main" id="{09F2008F-6896-349A-D716-235B8ED171D8}"/>
              </a:ext>
            </a:extLst>
          </p:cNvPr>
          <p:cNvGrpSpPr/>
          <p:nvPr/>
        </p:nvGrpSpPr>
        <p:grpSpPr>
          <a:xfrm>
            <a:off x="7409367" y="8664235"/>
            <a:ext cx="373607" cy="373607"/>
            <a:chOff x="0" y="0"/>
            <a:chExt cx="812800" cy="812800"/>
          </a:xfrm>
        </p:grpSpPr>
        <p:sp>
          <p:nvSpPr>
            <p:cNvPr id="49" name="Freeform 22">
              <a:extLst>
                <a:ext uri="{FF2B5EF4-FFF2-40B4-BE49-F238E27FC236}">
                  <a16:creationId xmlns:a16="http://schemas.microsoft.com/office/drawing/2014/main" id="{5516BFFD-4AEE-6A75-2567-CF3E53E844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50" name="TextBox 23">
              <a:extLst>
                <a:ext uri="{FF2B5EF4-FFF2-40B4-BE49-F238E27FC236}">
                  <a16:creationId xmlns:a16="http://schemas.microsoft.com/office/drawing/2014/main" id="{6D2F4394-288C-8EF4-121F-54AFF8FB90BD}"/>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9"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377172"/>
            <a:chOff x="0" y="0"/>
            <a:chExt cx="5121047" cy="2905839"/>
          </a:xfrm>
        </p:grpSpPr>
        <p:sp>
          <p:nvSpPr>
            <p:cNvPr id="3" name="Freeform 3"/>
            <p:cNvSpPr/>
            <p:nvPr/>
          </p:nvSpPr>
          <p:spPr>
            <a:xfrm>
              <a:off x="0" y="0"/>
              <a:ext cx="5121047" cy="2905839"/>
            </a:xfrm>
            <a:custGeom>
              <a:avLst/>
              <a:gdLst/>
              <a:ahLst/>
              <a:cxnLst/>
              <a:rect l="l" t="t" r="r" b="b"/>
              <a:pathLst>
                <a:path w="5121047" h="2905839">
                  <a:moveTo>
                    <a:pt x="0" y="0"/>
                  </a:moveTo>
                  <a:lnTo>
                    <a:pt x="5121047" y="0"/>
                  </a:lnTo>
                  <a:lnTo>
                    <a:pt x="5121047" y="2905839"/>
                  </a:lnTo>
                  <a:lnTo>
                    <a:pt x="0" y="2905839"/>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5121047" cy="294393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594033" y="2466355"/>
            <a:ext cx="17172378" cy="6893501"/>
            <a:chOff x="0" y="0"/>
            <a:chExt cx="5787132" cy="2323126"/>
          </a:xfrm>
        </p:grpSpPr>
        <p:sp>
          <p:nvSpPr>
            <p:cNvPr id="6" name="Freeform 6"/>
            <p:cNvSpPr/>
            <p:nvPr/>
          </p:nvSpPr>
          <p:spPr>
            <a:xfrm>
              <a:off x="0" y="0"/>
              <a:ext cx="5787132" cy="2323126"/>
            </a:xfrm>
            <a:custGeom>
              <a:avLst/>
              <a:gdLst/>
              <a:ahLst/>
              <a:cxnLst/>
              <a:rect l="l" t="t" r="r" b="b"/>
              <a:pathLst>
                <a:path w="5787132" h="2323126">
                  <a:moveTo>
                    <a:pt x="11271" y="0"/>
                  </a:moveTo>
                  <a:lnTo>
                    <a:pt x="5775861" y="0"/>
                  </a:lnTo>
                  <a:cubicBezTo>
                    <a:pt x="5778851" y="0"/>
                    <a:pt x="5781718" y="1187"/>
                    <a:pt x="5783831" y="3301"/>
                  </a:cubicBezTo>
                  <a:cubicBezTo>
                    <a:pt x="5785945" y="5415"/>
                    <a:pt x="5787132" y="8282"/>
                    <a:pt x="5787132" y="11271"/>
                  </a:cubicBezTo>
                  <a:lnTo>
                    <a:pt x="5787132" y="2311855"/>
                  </a:lnTo>
                  <a:cubicBezTo>
                    <a:pt x="5787132" y="2318080"/>
                    <a:pt x="5782086" y="2323126"/>
                    <a:pt x="5775861" y="2323126"/>
                  </a:cubicBezTo>
                  <a:lnTo>
                    <a:pt x="11271" y="2323126"/>
                  </a:lnTo>
                  <a:cubicBezTo>
                    <a:pt x="8282" y="2323126"/>
                    <a:pt x="5415" y="2321939"/>
                    <a:pt x="3301" y="2319825"/>
                  </a:cubicBezTo>
                  <a:cubicBezTo>
                    <a:pt x="1187" y="2317711"/>
                    <a:pt x="0" y="2314845"/>
                    <a:pt x="0" y="2311855"/>
                  </a:cubicBezTo>
                  <a:lnTo>
                    <a:pt x="0" y="11271"/>
                  </a:lnTo>
                  <a:cubicBezTo>
                    <a:pt x="0" y="8282"/>
                    <a:pt x="1187" y="5415"/>
                    <a:pt x="3301" y="3301"/>
                  </a:cubicBezTo>
                  <a:cubicBezTo>
                    <a:pt x="5415" y="1187"/>
                    <a:pt x="8282" y="0"/>
                    <a:pt x="11271" y="0"/>
                  </a:cubicBezTo>
                  <a:close/>
                </a:path>
              </a:pathLst>
            </a:custGeom>
            <a:solidFill>
              <a:srgbClr val="FDFDFD"/>
            </a:solidFill>
            <a:ln w="38100" cap="rnd">
              <a:solidFill>
                <a:srgbClr val="145DA0"/>
              </a:solidFill>
              <a:prstDash val="solid"/>
              <a:round/>
            </a:ln>
          </p:spPr>
          <p:txBody>
            <a:bodyPr/>
            <a:lstStyle/>
            <a:p>
              <a:endParaRPr lang="en-US"/>
            </a:p>
          </p:txBody>
        </p:sp>
        <p:sp>
          <p:nvSpPr>
            <p:cNvPr id="7" name="TextBox 7"/>
            <p:cNvSpPr txBox="1"/>
            <p:nvPr/>
          </p:nvSpPr>
          <p:spPr>
            <a:xfrm>
              <a:off x="0" y="-38100"/>
              <a:ext cx="5787132" cy="236122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382549" y="2055836"/>
            <a:ext cx="17383862" cy="7793939"/>
          </a:xfrm>
          <a:custGeom>
            <a:avLst/>
            <a:gdLst/>
            <a:ahLst/>
            <a:cxnLst/>
            <a:rect l="l" t="t" r="r" b="b"/>
            <a:pathLst>
              <a:path w="17383862" h="7793939">
                <a:moveTo>
                  <a:pt x="0" y="0"/>
                </a:moveTo>
                <a:lnTo>
                  <a:pt x="17383862" y="0"/>
                </a:lnTo>
                <a:lnTo>
                  <a:pt x="17383862" y="7793939"/>
                </a:lnTo>
                <a:lnTo>
                  <a:pt x="0" y="7793939"/>
                </a:lnTo>
                <a:lnTo>
                  <a:pt x="0" y="0"/>
                </a:lnTo>
                <a:close/>
              </a:path>
            </a:pathLst>
          </a:custGeom>
          <a:blipFill>
            <a:blip r:embed="rId2"/>
            <a:stretch>
              <a:fillRect t="-12250" b="-13490"/>
            </a:stretch>
          </a:blipFill>
        </p:spPr>
        <p:txBody>
          <a:bodyPr/>
          <a:lstStyle/>
          <a:p>
            <a:endParaRPr lang="en-US"/>
          </a:p>
        </p:txBody>
      </p:sp>
      <p:sp>
        <p:nvSpPr>
          <p:cNvPr id="9" name="TextBox 9"/>
          <p:cNvSpPr txBox="1"/>
          <p:nvPr/>
        </p:nvSpPr>
        <p:spPr>
          <a:xfrm>
            <a:off x="4509545" y="724640"/>
            <a:ext cx="9341354" cy="859402"/>
          </a:xfrm>
          <a:prstGeom prst="rect">
            <a:avLst/>
          </a:prstGeom>
        </p:spPr>
        <p:txBody>
          <a:bodyPr wrap="square" lIns="0" tIns="0" rIns="0" bIns="0" rtlCol="0" anchor="t">
            <a:spAutoFit/>
          </a:bodyPr>
          <a:lstStyle/>
          <a:p>
            <a:pPr marL="0" lvl="0" indent="0" algn="ctr">
              <a:lnSpc>
                <a:spcPts val="6300"/>
              </a:lnSpc>
              <a:spcBef>
                <a:spcPct val="0"/>
              </a:spcBef>
            </a:pPr>
            <a:r>
              <a:rPr lang="en-US" sz="8000" dirty="0" err="1">
                <a:solidFill>
                  <a:srgbClr val="051D40"/>
                </a:solidFill>
                <a:latin typeface="Montserrat Heavy" panose="020B0604020202020204" charset="0"/>
              </a:rPr>
              <a:t>Luồng</a:t>
            </a:r>
            <a:r>
              <a:rPr lang="en-US" sz="8000" dirty="0">
                <a:solidFill>
                  <a:srgbClr val="051D40"/>
                </a:solidFill>
                <a:latin typeface="Montserrat Heavy" panose="020B0604020202020204" charset="0"/>
              </a:rPr>
              <a:t> </a:t>
            </a:r>
            <a:r>
              <a:rPr lang="en-US" sz="8000" dirty="0" err="1">
                <a:solidFill>
                  <a:srgbClr val="051D40"/>
                </a:solidFill>
                <a:latin typeface="Montserrat Heavy" panose="020B0604020202020204" charset="0"/>
              </a:rPr>
              <a:t>nghiệp</a:t>
            </a:r>
            <a:r>
              <a:rPr lang="en-US" sz="8000" dirty="0">
                <a:solidFill>
                  <a:srgbClr val="051D40"/>
                </a:solidFill>
                <a:latin typeface="Montserrat Heavy" panose="020B0604020202020204" charset="0"/>
              </a:rPr>
              <a:t> </a:t>
            </a:r>
            <a:r>
              <a:rPr lang="en-US" sz="8000" dirty="0" err="1">
                <a:solidFill>
                  <a:srgbClr val="051D40"/>
                </a:solidFill>
                <a:latin typeface="Montserrat Heavy" panose="020B0604020202020204" charset="0"/>
              </a:rPr>
              <a:t>vụ</a:t>
            </a:r>
            <a:r>
              <a:rPr lang="en-US" sz="8000" dirty="0">
                <a:solidFill>
                  <a:srgbClr val="051D40"/>
                </a:solidFill>
                <a:latin typeface="Montserrat Heavy" panose="020B0604020202020204" charset="0"/>
              </a:rPr>
              <a:t>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US"/>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306254" y="267772"/>
            <a:ext cx="7922504" cy="2462213"/>
          </a:xfrm>
          <a:prstGeom prst="rect">
            <a:avLst/>
          </a:prstGeom>
        </p:spPr>
        <p:txBody>
          <a:bodyPr lIns="0" tIns="0" rIns="0" bIns="0" rtlCol="0" anchor="t">
            <a:spAutoFit/>
          </a:bodyPr>
          <a:lstStyle/>
          <a:p>
            <a:pPr marL="0" lvl="0" indent="0" algn="l">
              <a:spcBef>
                <a:spcPct val="0"/>
              </a:spcBef>
            </a:pPr>
            <a:r>
              <a:rPr lang="en-US" sz="8000" dirty="0">
                <a:solidFill>
                  <a:srgbClr val="051D40"/>
                </a:solidFill>
                <a:latin typeface="Montserrat Heavy" panose="020B0604020202020204" charset="0"/>
              </a:rPr>
              <a:t>CÁC VẤN ĐỀ NGHIỆP VỤ</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966307" y="300249"/>
            <a:ext cx="8027935" cy="9598729"/>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txBody>
            <a:bodyPr/>
            <a:lstStyle/>
            <a:p>
              <a:endParaRPr lang="en-US"/>
            </a:p>
          </p:txBody>
        </p:sp>
      </p:grpSp>
      <p:grpSp>
        <p:nvGrpSpPr>
          <p:cNvPr id="11" name="Group 11"/>
          <p:cNvGrpSpPr/>
          <p:nvPr/>
        </p:nvGrpSpPr>
        <p:grpSpPr>
          <a:xfrm>
            <a:off x="14700679" y="7074186"/>
            <a:ext cx="5946973" cy="59469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grpSp>
        <p:nvGrpSpPr>
          <p:cNvPr id="15" name="Group 15"/>
          <p:cNvGrpSpPr/>
          <p:nvPr/>
        </p:nvGrpSpPr>
        <p:grpSpPr>
          <a:xfrm>
            <a:off x="1609132" y="2894302"/>
            <a:ext cx="15650168" cy="5872325"/>
            <a:chOff x="0" y="0"/>
            <a:chExt cx="4121855" cy="1546621"/>
          </a:xfrm>
        </p:grpSpPr>
        <p:sp>
          <p:nvSpPr>
            <p:cNvPr id="16" name="Freeform 16"/>
            <p:cNvSpPr/>
            <p:nvPr/>
          </p:nvSpPr>
          <p:spPr>
            <a:xfrm>
              <a:off x="0" y="0"/>
              <a:ext cx="4121855" cy="1546621"/>
            </a:xfrm>
            <a:custGeom>
              <a:avLst/>
              <a:gdLst/>
              <a:ahLst/>
              <a:cxnLst/>
              <a:rect l="l" t="t" r="r" b="b"/>
              <a:pathLst>
                <a:path w="4121855" h="1546621">
                  <a:moveTo>
                    <a:pt x="6926" y="0"/>
                  </a:moveTo>
                  <a:lnTo>
                    <a:pt x="4114929" y="0"/>
                  </a:lnTo>
                  <a:cubicBezTo>
                    <a:pt x="4118754" y="0"/>
                    <a:pt x="4121855" y="3101"/>
                    <a:pt x="4121855" y="6926"/>
                  </a:cubicBezTo>
                  <a:lnTo>
                    <a:pt x="4121855" y="1539695"/>
                  </a:lnTo>
                  <a:cubicBezTo>
                    <a:pt x="4121855" y="1541532"/>
                    <a:pt x="4121125" y="1543293"/>
                    <a:pt x="4119826" y="1544592"/>
                  </a:cubicBezTo>
                  <a:cubicBezTo>
                    <a:pt x="4118528" y="1545891"/>
                    <a:pt x="4116766" y="1546621"/>
                    <a:pt x="4114929" y="1546621"/>
                  </a:cubicBezTo>
                  <a:lnTo>
                    <a:pt x="6926" y="1546621"/>
                  </a:lnTo>
                  <a:cubicBezTo>
                    <a:pt x="5089" y="1546621"/>
                    <a:pt x="3327" y="1545891"/>
                    <a:pt x="2028" y="1544592"/>
                  </a:cubicBezTo>
                  <a:cubicBezTo>
                    <a:pt x="730" y="1543293"/>
                    <a:pt x="0" y="1541532"/>
                    <a:pt x="0" y="1539695"/>
                  </a:cubicBezTo>
                  <a:lnTo>
                    <a:pt x="0" y="6926"/>
                  </a:lnTo>
                  <a:cubicBezTo>
                    <a:pt x="0" y="5089"/>
                    <a:pt x="730" y="3327"/>
                    <a:pt x="2028" y="2028"/>
                  </a:cubicBezTo>
                  <a:cubicBezTo>
                    <a:pt x="3327" y="730"/>
                    <a:pt x="5089" y="0"/>
                    <a:pt x="6926" y="0"/>
                  </a:cubicBezTo>
                  <a:close/>
                </a:path>
              </a:pathLst>
            </a:custGeom>
            <a:solidFill>
              <a:srgbClr val="00569E"/>
            </a:solidFill>
          </p:spPr>
          <p:txBody>
            <a:bodyPr/>
            <a:lstStyle/>
            <a:p>
              <a:endParaRPr lang="en-US"/>
            </a:p>
          </p:txBody>
        </p:sp>
        <p:sp>
          <p:nvSpPr>
            <p:cNvPr id="17" name="TextBox 17"/>
            <p:cNvSpPr txBox="1"/>
            <p:nvPr/>
          </p:nvSpPr>
          <p:spPr>
            <a:xfrm>
              <a:off x="0" y="-38100"/>
              <a:ext cx="4121855" cy="158472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080524" y="3123097"/>
            <a:ext cx="4341799" cy="1432984"/>
            <a:chOff x="0" y="0"/>
            <a:chExt cx="1587027" cy="523788"/>
          </a:xfrm>
        </p:grpSpPr>
        <p:sp>
          <p:nvSpPr>
            <p:cNvPr id="19" name="Freeform 19"/>
            <p:cNvSpPr/>
            <p:nvPr/>
          </p:nvSpPr>
          <p:spPr>
            <a:xfrm>
              <a:off x="0" y="0"/>
              <a:ext cx="1587027" cy="523788"/>
            </a:xfrm>
            <a:custGeom>
              <a:avLst/>
              <a:gdLst/>
              <a:ahLst/>
              <a:cxnLst/>
              <a:rect l="l" t="t" r="r" b="b"/>
              <a:pathLst>
                <a:path w="1587027" h="523788">
                  <a:moveTo>
                    <a:pt x="82023" y="0"/>
                  </a:moveTo>
                  <a:lnTo>
                    <a:pt x="1505003" y="0"/>
                  </a:lnTo>
                  <a:cubicBezTo>
                    <a:pt x="1526757" y="0"/>
                    <a:pt x="1547620" y="8642"/>
                    <a:pt x="1563003" y="24024"/>
                  </a:cubicBezTo>
                  <a:cubicBezTo>
                    <a:pt x="1578385" y="39406"/>
                    <a:pt x="1587027" y="60269"/>
                    <a:pt x="1587027" y="82023"/>
                  </a:cubicBezTo>
                  <a:lnTo>
                    <a:pt x="1587027" y="441765"/>
                  </a:lnTo>
                  <a:cubicBezTo>
                    <a:pt x="1587027" y="487065"/>
                    <a:pt x="1550304" y="523788"/>
                    <a:pt x="1505003" y="523788"/>
                  </a:cubicBezTo>
                  <a:lnTo>
                    <a:pt x="82023" y="523788"/>
                  </a:lnTo>
                  <a:cubicBezTo>
                    <a:pt x="60269" y="523788"/>
                    <a:pt x="39406" y="515147"/>
                    <a:pt x="24024" y="499764"/>
                  </a:cubicBezTo>
                  <a:cubicBezTo>
                    <a:pt x="8642" y="484382"/>
                    <a:pt x="0" y="463519"/>
                    <a:pt x="0" y="441765"/>
                  </a:cubicBezTo>
                  <a:lnTo>
                    <a:pt x="0" y="82023"/>
                  </a:lnTo>
                  <a:cubicBezTo>
                    <a:pt x="0" y="60269"/>
                    <a:pt x="8642" y="39406"/>
                    <a:pt x="24024" y="24024"/>
                  </a:cubicBezTo>
                  <a:cubicBezTo>
                    <a:pt x="39406" y="8642"/>
                    <a:pt x="60269" y="0"/>
                    <a:pt x="8202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sz="3600"/>
            </a:p>
          </p:txBody>
        </p:sp>
        <p:sp>
          <p:nvSpPr>
            <p:cNvPr id="20" name="TextBox 20"/>
            <p:cNvSpPr txBox="1"/>
            <p:nvPr/>
          </p:nvSpPr>
          <p:spPr>
            <a:xfrm>
              <a:off x="0" y="-76200"/>
              <a:ext cx="1587027" cy="599988"/>
            </a:xfrm>
            <a:prstGeom prst="rect">
              <a:avLst/>
            </a:prstGeom>
          </p:spPr>
          <p:txBody>
            <a:bodyPr lIns="0" tIns="0" rIns="0" bIns="0" rtlCol="0" anchor="ctr"/>
            <a:lstStyle/>
            <a:p>
              <a:pPr marL="0" lvl="0" indent="0" algn="ctr">
                <a:lnSpc>
                  <a:spcPts val="4040"/>
                </a:lnSpc>
                <a:spcBef>
                  <a:spcPct val="0"/>
                </a:spcBef>
              </a:pPr>
              <a:r>
                <a:rPr lang="en-US" sz="3600" dirty="0" err="1">
                  <a:solidFill>
                    <a:srgbClr val="FFFFFF"/>
                  </a:solidFill>
                  <a:latin typeface="Montserrat Heavy" panose="020B0604020202020204" charset="0"/>
                </a:rPr>
                <a:t>Về</a:t>
              </a:r>
              <a:r>
                <a:rPr lang="en-US" sz="3600" dirty="0">
                  <a:solidFill>
                    <a:srgbClr val="FFFFFF"/>
                  </a:solidFill>
                  <a:latin typeface="Montserrat Heavy" panose="020B0604020202020204" charset="0"/>
                </a:rPr>
                <a:t> </a:t>
              </a:r>
              <a:r>
                <a:rPr lang="en-US" sz="3600" dirty="0" err="1">
                  <a:solidFill>
                    <a:srgbClr val="FFFFFF"/>
                  </a:solidFill>
                  <a:latin typeface="Montserrat Heavy" panose="020B0604020202020204" charset="0"/>
                </a:rPr>
                <a:t>trải</a:t>
              </a:r>
              <a:r>
                <a:rPr lang="en-US" sz="3600" dirty="0">
                  <a:solidFill>
                    <a:srgbClr val="FFFFFF"/>
                  </a:solidFill>
                  <a:latin typeface="Montserrat Heavy" panose="020B0604020202020204" charset="0"/>
                </a:rPr>
                <a:t> </a:t>
              </a:r>
              <a:r>
                <a:rPr lang="en-US" sz="3600" dirty="0" err="1">
                  <a:solidFill>
                    <a:srgbClr val="FFFFFF"/>
                  </a:solidFill>
                  <a:latin typeface="Montserrat Heavy" panose="020B0604020202020204" charset="0"/>
                </a:rPr>
                <a:t>nghiệm</a:t>
              </a:r>
              <a:r>
                <a:rPr lang="en-US" sz="3600" dirty="0">
                  <a:solidFill>
                    <a:srgbClr val="FFFFFF"/>
                  </a:solidFill>
                  <a:latin typeface="Montserrat Heavy" panose="020B0604020202020204" charset="0"/>
                </a:rPr>
                <a:t> </a:t>
              </a:r>
              <a:r>
                <a:rPr lang="en-US" sz="3600" dirty="0" err="1">
                  <a:solidFill>
                    <a:srgbClr val="FFFFFF"/>
                  </a:solidFill>
                  <a:latin typeface="Montserrat Heavy" panose="020B0604020202020204" charset="0"/>
                </a:rPr>
                <a:t>người</a:t>
              </a:r>
              <a:r>
                <a:rPr lang="en-US" sz="3600" dirty="0">
                  <a:solidFill>
                    <a:srgbClr val="FFFFFF"/>
                  </a:solidFill>
                  <a:latin typeface="Montserrat Heavy" panose="020B0604020202020204" charset="0"/>
                </a:rPr>
                <a:t> </a:t>
              </a:r>
              <a:r>
                <a:rPr lang="en-US" sz="3600" dirty="0" err="1">
                  <a:solidFill>
                    <a:srgbClr val="FFFFFF"/>
                  </a:solidFill>
                  <a:latin typeface="Montserrat Heavy" panose="020B0604020202020204" charset="0"/>
                </a:rPr>
                <a:t>dùng</a:t>
              </a:r>
              <a:endParaRPr lang="en-US" sz="3600" dirty="0">
                <a:solidFill>
                  <a:srgbClr val="FFFFFF"/>
                </a:solidFill>
                <a:latin typeface="Montserrat Heavy" panose="020B0604020202020204" charset="0"/>
              </a:endParaRPr>
            </a:p>
          </p:txBody>
        </p:sp>
      </p:grpSp>
      <p:sp>
        <p:nvSpPr>
          <p:cNvPr id="21" name="TextBox 21"/>
          <p:cNvSpPr txBox="1"/>
          <p:nvPr/>
        </p:nvSpPr>
        <p:spPr>
          <a:xfrm>
            <a:off x="2776155" y="5057775"/>
            <a:ext cx="4950538" cy="2983887"/>
          </a:xfrm>
          <a:prstGeom prst="rect">
            <a:avLst/>
          </a:prstGeom>
        </p:spPr>
        <p:txBody>
          <a:bodyPr lIns="0" tIns="0" rIns="0" bIns="0" rtlCol="0" anchor="t">
            <a:spAutoFit/>
          </a:bodyPr>
          <a:lstStyle/>
          <a:p>
            <a:pPr marL="0" lvl="0" indent="0" algn="just">
              <a:lnSpc>
                <a:spcPts val="3900"/>
              </a:lnSpc>
              <a:spcBef>
                <a:spcPct val="0"/>
              </a:spcBef>
            </a:pPr>
            <a:r>
              <a:rPr lang="en-US" sz="3000" spc="-55" dirty="0" err="1">
                <a:solidFill>
                  <a:srgbClr val="FDFDFD"/>
                </a:solidFill>
                <a:latin typeface="Montserrat" panose="00000500000000000000" pitchFamily="2" charset="0"/>
              </a:rPr>
              <a:t>Một</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số</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người</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dùng</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vẫn</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gặp</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khó</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khăn</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trong</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quá</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trình</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tra</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cứu</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trạng</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thái</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đơn</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hàng</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hoặc</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cảm</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thấy</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những</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thông</a:t>
            </a:r>
            <a:r>
              <a:rPr lang="en-US" sz="3000" spc="-55" dirty="0">
                <a:solidFill>
                  <a:srgbClr val="FDFDFD"/>
                </a:solidFill>
                <a:latin typeface="Montserrat" panose="00000500000000000000" pitchFamily="2" charset="0"/>
              </a:rPr>
              <a:t> tin </a:t>
            </a:r>
            <a:r>
              <a:rPr lang="en-US" sz="3000" spc="-55" dirty="0" err="1">
                <a:solidFill>
                  <a:srgbClr val="FDFDFD"/>
                </a:solidFill>
                <a:latin typeface="Montserrat" panose="00000500000000000000" pitchFamily="2" charset="0"/>
              </a:rPr>
              <a:t>đó</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chưa</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đầy</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đủ</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chưa</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chính</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xác</a:t>
            </a:r>
            <a:r>
              <a:rPr lang="en-US" sz="3000" spc="-55" dirty="0">
                <a:solidFill>
                  <a:srgbClr val="FDFDFD"/>
                </a:solidFill>
                <a:latin typeface="Montserrat" panose="00000500000000000000" pitchFamily="2" charset="0"/>
              </a:rPr>
              <a:t>.</a:t>
            </a:r>
          </a:p>
        </p:txBody>
      </p:sp>
      <p:sp>
        <p:nvSpPr>
          <p:cNvPr id="22" name="TextBox 22"/>
          <p:cNvSpPr txBox="1"/>
          <p:nvPr/>
        </p:nvSpPr>
        <p:spPr>
          <a:xfrm>
            <a:off x="10502564" y="5078127"/>
            <a:ext cx="4987549" cy="1996059"/>
          </a:xfrm>
          <a:prstGeom prst="rect">
            <a:avLst/>
          </a:prstGeom>
        </p:spPr>
        <p:txBody>
          <a:bodyPr lIns="0" tIns="0" rIns="0" bIns="0" rtlCol="0" anchor="t">
            <a:spAutoFit/>
          </a:bodyPr>
          <a:lstStyle/>
          <a:p>
            <a:pPr marL="0" lvl="0" indent="0" algn="just">
              <a:lnSpc>
                <a:spcPts val="3905"/>
              </a:lnSpc>
              <a:spcBef>
                <a:spcPct val="0"/>
              </a:spcBef>
            </a:pPr>
            <a:r>
              <a:rPr lang="en-US" sz="3000" spc="-55" dirty="0">
                <a:solidFill>
                  <a:srgbClr val="FDFDFD"/>
                </a:solidFill>
                <a:latin typeface="Montserrat" panose="00000500000000000000" pitchFamily="2" charset="0"/>
              </a:rPr>
              <a:t>Trong </a:t>
            </a:r>
            <a:r>
              <a:rPr lang="en-US" sz="3000" spc="-55" dirty="0" err="1">
                <a:solidFill>
                  <a:srgbClr val="FDFDFD"/>
                </a:solidFill>
                <a:latin typeface="Montserrat" panose="00000500000000000000" pitchFamily="2" charset="0"/>
              </a:rPr>
              <a:t>quá</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trình</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chuyển</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phát</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có</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thể</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xảy</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ra</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các</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lỗi</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như</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mất</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hàng</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hỏng</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hóc</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hoặc</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giao</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hàng</a:t>
            </a:r>
            <a:r>
              <a:rPr lang="en-US" sz="3000" spc="-55" dirty="0">
                <a:solidFill>
                  <a:srgbClr val="FDFDFD"/>
                </a:solidFill>
                <a:latin typeface="Montserrat" panose="00000500000000000000" pitchFamily="2" charset="0"/>
              </a:rPr>
              <a:t> </a:t>
            </a:r>
            <a:r>
              <a:rPr lang="en-US" sz="3000" spc="-55" dirty="0" err="1">
                <a:solidFill>
                  <a:srgbClr val="FDFDFD"/>
                </a:solidFill>
                <a:latin typeface="Montserrat" panose="00000500000000000000" pitchFamily="2" charset="0"/>
              </a:rPr>
              <a:t>sai</a:t>
            </a:r>
            <a:r>
              <a:rPr lang="en-US" sz="3000" spc="-55" dirty="0">
                <a:solidFill>
                  <a:srgbClr val="FDFDFD"/>
                </a:solidFill>
                <a:latin typeface="Montserrat" panose="00000500000000000000" pitchFamily="2" charset="0"/>
              </a:rPr>
              <a:t>. </a:t>
            </a:r>
          </a:p>
        </p:txBody>
      </p:sp>
      <p:grpSp>
        <p:nvGrpSpPr>
          <p:cNvPr id="23" name="Group 23"/>
          <p:cNvGrpSpPr/>
          <p:nvPr/>
        </p:nvGrpSpPr>
        <p:grpSpPr>
          <a:xfrm>
            <a:off x="10680551" y="3123097"/>
            <a:ext cx="4341799" cy="1432984"/>
            <a:chOff x="0" y="0"/>
            <a:chExt cx="1587027" cy="523788"/>
          </a:xfrm>
        </p:grpSpPr>
        <p:sp>
          <p:nvSpPr>
            <p:cNvPr id="24" name="Freeform 24"/>
            <p:cNvSpPr/>
            <p:nvPr/>
          </p:nvSpPr>
          <p:spPr>
            <a:xfrm>
              <a:off x="0" y="0"/>
              <a:ext cx="1587027" cy="523788"/>
            </a:xfrm>
            <a:custGeom>
              <a:avLst/>
              <a:gdLst/>
              <a:ahLst/>
              <a:cxnLst/>
              <a:rect l="l" t="t" r="r" b="b"/>
              <a:pathLst>
                <a:path w="1587027" h="523788">
                  <a:moveTo>
                    <a:pt x="82023" y="0"/>
                  </a:moveTo>
                  <a:lnTo>
                    <a:pt x="1505003" y="0"/>
                  </a:lnTo>
                  <a:cubicBezTo>
                    <a:pt x="1526757" y="0"/>
                    <a:pt x="1547620" y="8642"/>
                    <a:pt x="1563003" y="24024"/>
                  </a:cubicBezTo>
                  <a:cubicBezTo>
                    <a:pt x="1578385" y="39406"/>
                    <a:pt x="1587027" y="60269"/>
                    <a:pt x="1587027" y="82023"/>
                  </a:cubicBezTo>
                  <a:lnTo>
                    <a:pt x="1587027" y="441765"/>
                  </a:lnTo>
                  <a:cubicBezTo>
                    <a:pt x="1587027" y="487065"/>
                    <a:pt x="1550304" y="523788"/>
                    <a:pt x="1505003" y="523788"/>
                  </a:cubicBezTo>
                  <a:lnTo>
                    <a:pt x="82023" y="523788"/>
                  </a:lnTo>
                  <a:cubicBezTo>
                    <a:pt x="60269" y="523788"/>
                    <a:pt x="39406" y="515147"/>
                    <a:pt x="24024" y="499764"/>
                  </a:cubicBezTo>
                  <a:cubicBezTo>
                    <a:pt x="8642" y="484382"/>
                    <a:pt x="0" y="463519"/>
                    <a:pt x="0" y="441765"/>
                  </a:cubicBezTo>
                  <a:lnTo>
                    <a:pt x="0" y="82023"/>
                  </a:lnTo>
                  <a:cubicBezTo>
                    <a:pt x="0" y="60269"/>
                    <a:pt x="8642" y="39406"/>
                    <a:pt x="24024" y="24024"/>
                  </a:cubicBezTo>
                  <a:cubicBezTo>
                    <a:pt x="39406" y="8642"/>
                    <a:pt x="60269" y="0"/>
                    <a:pt x="8202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sz="3600"/>
            </a:p>
          </p:txBody>
        </p:sp>
        <p:sp>
          <p:nvSpPr>
            <p:cNvPr id="25" name="TextBox 25"/>
            <p:cNvSpPr txBox="1"/>
            <p:nvPr/>
          </p:nvSpPr>
          <p:spPr>
            <a:xfrm>
              <a:off x="0" y="-76200"/>
              <a:ext cx="1587027" cy="599988"/>
            </a:xfrm>
            <a:prstGeom prst="rect">
              <a:avLst/>
            </a:prstGeom>
          </p:spPr>
          <p:txBody>
            <a:bodyPr lIns="0" tIns="0" rIns="0" bIns="0" rtlCol="0" anchor="ctr"/>
            <a:lstStyle/>
            <a:p>
              <a:pPr marL="0" lvl="0" indent="0" algn="ctr">
                <a:lnSpc>
                  <a:spcPts val="4040"/>
                </a:lnSpc>
                <a:spcBef>
                  <a:spcPct val="0"/>
                </a:spcBef>
              </a:pPr>
              <a:r>
                <a:rPr lang="en-US" sz="3600" dirty="0" err="1">
                  <a:solidFill>
                    <a:srgbClr val="FFFFFF"/>
                  </a:solidFill>
                  <a:latin typeface="Montserrat Heavy" panose="020B0604020202020204" charset="0"/>
                </a:rPr>
                <a:t>Về</a:t>
              </a:r>
              <a:r>
                <a:rPr lang="en-US" sz="3600" dirty="0">
                  <a:solidFill>
                    <a:srgbClr val="FFFFFF"/>
                  </a:solidFill>
                  <a:latin typeface="Montserrat Heavy" panose="020B0604020202020204" charset="0"/>
                </a:rPr>
                <a:t> </a:t>
              </a:r>
              <a:r>
                <a:rPr lang="en-US" sz="3600" dirty="0" err="1">
                  <a:solidFill>
                    <a:srgbClr val="FFFFFF"/>
                  </a:solidFill>
                  <a:latin typeface="Montserrat Heavy" panose="020B0604020202020204" charset="0"/>
                </a:rPr>
                <a:t>quá</a:t>
              </a:r>
              <a:r>
                <a:rPr lang="en-US" sz="3600" dirty="0">
                  <a:solidFill>
                    <a:srgbClr val="FFFFFF"/>
                  </a:solidFill>
                  <a:latin typeface="Montserrat Heavy" panose="020B0604020202020204" charset="0"/>
                </a:rPr>
                <a:t> </a:t>
              </a:r>
              <a:r>
                <a:rPr lang="en-US" sz="3600" dirty="0" err="1">
                  <a:solidFill>
                    <a:srgbClr val="FFFFFF"/>
                  </a:solidFill>
                  <a:latin typeface="Montserrat Heavy" panose="020B0604020202020204" charset="0"/>
                </a:rPr>
                <a:t>trình</a:t>
              </a:r>
              <a:r>
                <a:rPr lang="en-US" sz="3600" dirty="0">
                  <a:solidFill>
                    <a:srgbClr val="FFFFFF"/>
                  </a:solidFill>
                  <a:latin typeface="Montserrat Heavy" panose="020B0604020202020204" charset="0"/>
                </a:rPr>
                <a:t> </a:t>
              </a:r>
              <a:r>
                <a:rPr lang="en-US" sz="3600" dirty="0" err="1">
                  <a:solidFill>
                    <a:srgbClr val="FFFFFF"/>
                  </a:solidFill>
                  <a:latin typeface="Montserrat Heavy" panose="020B0604020202020204" charset="0"/>
                </a:rPr>
                <a:t>vận</a:t>
              </a:r>
              <a:r>
                <a:rPr lang="en-US" sz="3600" dirty="0">
                  <a:solidFill>
                    <a:srgbClr val="FFFFFF"/>
                  </a:solidFill>
                  <a:latin typeface="Montserrat Heavy" panose="020B0604020202020204" charset="0"/>
                </a:rPr>
                <a:t> </a:t>
              </a:r>
              <a:r>
                <a:rPr lang="en-US" sz="3600" dirty="0" err="1">
                  <a:solidFill>
                    <a:srgbClr val="FFFFFF"/>
                  </a:solidFill>
                  <a:latin typeface="Montserrat Heavy" panose="020B0604020202020204" charset="0"/>
                </a:rPr>
                <a:t>chuyển</a:t>
              </a:r>
              <a:endParaRPr lang="en-US" sz="3600" dirty="0">
                <a:solidFill>
                  <a:srgbClr val="FFFFFF"/>
                </a:solidFill>
                <a:latin typeface="Montserrat Heavy" panose="020B0604020202020204"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US"/>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306254" y="267772"/>
            <a:ext cx="7922504" cy="2462213"/>
          </a:xfrm>
          <a:prstGeom prst="rect">
            <a:avLst/>
          </a:prstGeom>
        </p:spPr>
        <p:txBody>
          <a:bodyPr lIns="0" tIns="0" rIns="0" bIns="0" rtlCol="0" anchor="t">
            <a:spAutoFit/>
          </a:bodyPr>
          <a:lstStyle/>
          <a:p>
            <a:pPr marL="0" lvl="0" indent="0" algn="l">
              <a:spcBef>
                <a:spcPct val="0"/>
              </a:spcBef>
            </a:pPr>
            <a:r>
              <a:rPr lang="en-US" sz="8000" dirty="0">
                <a:solidFill>
                  <a:srgbClr val="051D40"/>
                </a:solidFill>
                <a:latin typeface="Montserrat Heavy" panose="020B0604020202020204" charset="0"/>
              </a:rPr>
              <a:t>CÁC VẤN ĐỀ NGHIỆP VỤ</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966307" y="300249"/>
            <a:ext cx="8027935" cy="9598729"/>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txBody>
            <a:bodyPr/>
            <a:lstStyle/>
            <a:p>
              <a:endParaRPr lang="en-US"/>
            </a:p>
          </p:txBody>
        </p:sp>
      </p:grpSp>
      <p:grpSp>
        <p:nvGrpSpPr>
          <p:cNvPr id="11" name="Group 11"/>
          <p:cNvGrpSpPr/>
          <p:nvPr/>
        </p:nvGrpSpPr>
        <p:grpSpPr>
          <a:xfrm>
            <a:off x="14700679" y="7074186"/>
            <a:ext cx="5946973" cy="59469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grpSp>
        <p:nvGrpSpPr>
          <p:cNvPr id="15" name="Group 15"/>
          <p:cNvGrpSpPr/>
          <p:nvPr/>
        </p:nvGrpSpPr>
        <p:grpSpPr>
          <a:xfrm>
            <a:off x="1609132" y="2894302"/>
            <a:ext cx="15650168" cy="5872325"/>
            <a:chOff x="0" y="0"/>
            <a:chExt cx="4121855" cy="1546621"/>
          </a:xfrm>
        </p:grpSpPr>
        <p:sp>
          <p:nvSpPr>
            <p:cNvPr id="16" name="Freeform 16"/>
            <p:cNvSpPr/>
            <p:nvPr/>
          </p:nvSpPr>
          <p:spPr>
            <a:xfrm>
              <a:off x="0" y="0"/>
              <a:ext cx="4121855" cy="1546621"/>
            </a:xfrm>
            <a:custGeom>
              <a:avLst/>
              <a:gdLst/>
              <a:ahLst/>
              <a:cxnLst/>
              <a:rect l="l" t="t" r="r" b="b"/>
              <a:pathLst>
                <a:path w="4121855" h="1546621">
                  <a:moveTo>
                    <a:pt x="6926" y="0"/>
                  </a:moveTo>
                  <a:lnTo>
                    <a:pt x="4114929" y="0"/>
                  </a:lnTo>
                  <a:cubicBezTo>
                    <a:pt x="4118754" y="0"/>
                    <a:pt x="4121855" y="3101"/>
                    <a:pt x="4121855" y="6926"/>
                  </a:cubicBezTo>
                  <a:lnTo>
                    <a:pt x="4121855" y="1539695"/>
                  </a:lnTo>
                  <a:cubicBezTo>
                    <a:pt x="4121855" y="1541532"/>
                    <a:pt x="4121125" y="1543293"/>
                    <a:pt x="4119826" y="1544592"/>
                  </a:cubicBezTo>
                  <a:cubicBezTo>
                    <a:pt x="4118528" y="1545891"/>
                    <a:pt x="4116766" y="1546621"/>
                    <a:pt x="4114929" y="1546621"/>
                  </a:cubicBezTo>
                  <a:lnTo>
                    <a:pt x="6926" y="1546621"/>
                  </a:lnTo>
                  <a:cubicBezTo>
                    <a:pt x="5089" y="1546621"/>
                    <a:pt x="3327" y="1545891"/>
                    <a:pt x="2028" y="1544592"/>
                  </a:cubicBezTo>
                  <a:cubicBezTo>
                    <a:pt x="730" y="1543293"/>
                    <a:pt x="0" y="1541532"/>
                    <a:pt x="0" y="1539695"/>
                  </a:cubicBezTo>
                  <a:lnTo>
                    <a:pt x="0" y="6926"/>
                  </a:lnTo>
                  <a:cubicBezTo>
                    <a:pt x="0" y="5089"/>
                    <a:pt x="730" y="3327"/>
                    <a:pt x="2028" y="2028"/>
                  </a:cubicBezTo>
                  <a:cubicBezTo>
                    <a:pt x="3327" y="730"/>
                    <a:pt x="5089" y="0"/>
                    <a:pt x="6926" y="0"/>
                  </a:cubicBezTo>
                  <a:close/>
                </a:path>
              </a:pathLst>
            </a:custGeom>
            <a:solidFill>
              <a:srgbClr val="00569E"/>
            </a:solidFill>
          </p:spPr>
          <p:txBody>
            <a:bodyPr/>
            <a:lstStyle/>
            <a:p>
              <a:endParaRPr lang="en-US"/>
            </a:p>
          </p:txBody>
        </p:sp>
        <p:sp>
          <p:nvSpPr>
            <p:cNvPr id="17" name="TextBox 17"/>
            <p:cNvSpPr txBox="1"/>
            <p:nvPr/>
          </p:nvSpPr>
          <p:spPr>
            <a:xfrm>
              <a:off x="0" y="-38100"/>
              <a:ext cx="4121855" cy="158472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080524" y="3123097"/>
            <a:ext cx="4341799" cy="1432984"/>
            <a:chOff x="0" y="0"/>
            <a:chExt cx="1587027" cy="523788"/>
          </a:xfrm>
        </p:grpSpPr>
        <p:sp>
          <p:nvSpPr>
            <p:cNvPr id="19" name="Freeform 19"/>
            <p:cNvSpPr/>
            <p:nvPr/>
          </p:nvSpPr>
          <p:spPr>
            <a:xfrm>
              <a:off x="0" y="0"/>
              <a:ext cx="1587027" cy="523788"/>
            </a:xfrm>
            <a:custGeom>
              <a:avLst/>
              <a:gdLst/>
              <a:ahLst/>
              <a:cxnLst/>
              <a:rect l="l" t="t" r="r" b="b"/>
              <a:pathLst>
                <a:path w="1587027" h="523788">
                  <a:moveTo>
                    <a:pt x="82023" y="0"/>
                  </a:moveTo>
                  <a:lnTo>
                    <a:pt x="1505003" y="0"/>
                  </a:lnTo>
                  <a:cubicBezTo>
                    <a:pt x="1526757" y="0"/>
                    <a:pt x="1547620" y="8642"/>
                    <a:pt x="1563003" y="24024"/>
                  </a:cubicBezTo>
                  <a:cubicBezTo>
                    <a:pt x="1578385" y="39406"/>
                    <a:pt x="1587027" y="60269"/>
                    <a:pt x="1587027" y="82023"/>
                  </a:cubicBezTo>
                  <a:lnTo>
                    <a:pt x="1587027" y="441765"/>
                  </a:lnTo>
                  <a:cubicBezTo>
                    <a:pt x="1587027" y="487065"/>
                    <a:pt x="1550304" y="523788"/>
                    <a:pt x="1505003" y="523788"/>
                  </a:cubicBezTo>
                  <a:lnTo>
                    <a:pt x="82023" y="523788"/>
                  </a:lnTo>
                  <a:cubicBezTo>
                    <a:pt x="60269" y="523788"/>
                    <a:pt x="39406" y="515147"/>
                    <a:pt x="24024" y="499764"/>
                  </a:cubicBezTo>
                  <a:cubicBezTo>
                    <a:pt x="8642" y="484382"/>
                    <a:pt x="0" y="463519"/>
                    <a:pt x="0" y="441765"/>
                  </a:cubicBezTo>
                  <a:lnTo>
                    <a:pt x="0" y="82023"/>
                  </a:lnTo>
                  <a:cubicBezTo>
                    <a:pt x="0" y="60269"/>
                    <a:pt x="8642" y="39406"/>
                    <a:pt x="24024" y="24024"/>
                  </a:cubicBezTo>
                  <a:cubicBezTo>
                    <a:pt x="39406" y="8642"/>
                    <a:pt x="60269" y="0"/>
                    <a:pt x="8202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sz="3600"/>
            </a:p>
          </p:txBody>
        </p:sp>
        <p:sp>
          <p:nvSpPr>
            <p:cNvPr id="20" name="TextBox 20"/>
            <p:cNvSpPr txBox="1"/>
            <p:nvPr/>
          </p:nvSpPr>
          <p:spPr>
            <a:xfrm>
              <a:off x="0" y="-76200"/>
              <a:ext cx="1587027" cy="599988"/>
            </a:xfrm>
            <a:prstGeom prst="rect">
              <a:avLst/>
            </a:prstGeom>
          </p:spPr>
          <p:txBody>
            <a:bodyPr lIns="0" tIns="0" rIns="0" bIns="0" rtlCol="0" anchor="ctr"/>
            <a:lstStyle/>
            <a:p>
              <a:pPr marL="0" lvl="0" indent="0" algn="ctr">
                <a:lnSpc>
                  <a:spcPts val="4040"/>
                </a:lnSpc>
                <a:spcBef>
                  <a:spcPct val="0"/>
                </a:spcBef>
              </a:pPr>
              <a:r>
                <a:rPr lang="en-US" sz="3600" err="1">
                  <a:solidFill>
                    <a:srgbClr val="FFFFFF"/>
                  </a:solidFill>
                  <a:latin typeface="Montserrat Heavy" panose="020B0604020202020204" charset="0"/>
                </a:rPr>
                <a:t>Về</a:t>
              </a:r>
              <a:r>
                <a:rPr lang="en-US" sz="3600">
                  <a:solidFill>
                    <a:srgbClr val="FFFFFF"/>
                  </a:solidFill>
                  <a:latin typeface="Montserrat Heavy" panose="020B0604020202020204" charset="0"/>
                </a:rPr>
                <a:t> quản lý</a:t>
              </a:r>
              <a:endParaRPr lang="en-US" sz="3600" dirty="0">
                <a:solidFill>
                  <a:srgbClr val="FFFFFF"/>
                </a:solidFill>
                <a:latin typeface="Montserrat Heavy" panose="020B0604020202020204" charset="0"/>
              </a:endParaRPr>
            </a:p>
          </p:txBody>
        </p:sp>
      </p:grpSp>
      <p:sp>
        <p:nvSpPr>
          <p:cNvPr id="21" name="TextBox 21"/>
          <p:cNvSpPr txBox="1"/>
          <p:nvPr/>
        </p:nvSpPr>
        <p:spPr>
          <a:xfrm>
            <a:off x="2776155" y="5057775"/>
            <a:ext cx="4950538" cy="2769989"/>
          </a:xfrm>
          <a:prstGeom prst="rect">
            <a:avLst/>
          </a:prstGeom>
        </p:spPr>
        <p:txBody>
          <a:bodyPr lIns="0" tIns="0" rIns="0" bIns="0" rtlCol="0" anchor="t">
            <a:spAutoFit/>
          </a:bodyPr>
          <a:lstStyle/>
          <a:p>
            <a:pPr algn="just">
              <a:spcBef>
                <a:spcPct val="0"/>
              </a:spcBef>
            </a:pPr>
            <a:r>
              <a:rPr lang="en-US" sz="3000" u="none" strike="noStrike" spc="-47">
                <a:solidFill>
                  <a:srgbClr val="FDFDFD"/>
                </a:solidFill>
                <a:latin typeface="Montserrat "/>
              </a:rPr>
              <a:t>Khó khăn trong việc quản lý đơn hàng lớn và phức tạp, đặc biệt là trong trường hợp các đơn hàng có nhiều điểm giao hàng hoặc yêu cầu đặc biệt.</a:t>
            </a:r>
            <a:endParaRPr lang="en-US" sz="3000" u="none" strike="noStrike" spc="-47" dirty="0">
              <a:solidFill>
                <a:srgbClr val="FDFDFD"/>
              </a:solidFill>
              <a:latin typeface="Poppins"/>
            </a:endParaRPr>
          </a:p>
        </p:txBody>
      </p:sp>
      <p:grpSp>
        <p:nvGrpSpPr>
          <p:cNvPr id="23" name="Group 23"/>
          <p:cNvGrpSpPr/>
          <p:nvPr/>
        </p:nvGrpSpPr>
        <p:grpSpPr>
          <a:xfrm>
            <a:off x="10680551" y="3123097"/>
            <a:ext cx="4341799" cy="1432984"/>
            <a:chOff x="0" y="0"/>
            <a:chExt cx="1587027" cy="523788"/>
          </a:xfrm>
        </p:grpSpPr>
        <p:sp>
          <p:nvSpPr>
            <p:cNvPr id="24" name="Freeform 24"/>
            <p:cNvSpPr/>
            <p:nvPr/>
          </p:nvSpPr>
          <p:spPr>
            <a:xfrm>
              <a:off x="0" y="0"/>
              <a:ext cx="1587027" cy="523788"/>
            </a:xfrm>
            <a:custGeom>
              <a:avLst/>
              <a:gdLst/>
              <a:ahLst/>
              <a:cxnLst/>
              <a:rect l="l" t="t" r="r" b="b"/>
              <a:pathLst>
                <a:path w="1587027" h="523788">
                  <a:moveTo>
                    <a:pt x="82023" y="0"/>
                  </a:moveTo>
                  <a:lnTo>
                    <a:pt x="1505003" y="0"/>
                  </a:lnTo>
                  <a:cubicBezTo>
                    <a:pt x="1526757" y="0"/>
                    <a:pt x="1547620" y="8642"/>
                    <a:pt x="1563003" y="24024"/>
                  </a:cubicBezTo>
                  <a:cubicBezTo>
                    <a:pt x="1578385" y="39406"/>
                    <a:pt x="1587027" y="60269"/>
                    <a:pt x="1587027" y="82023"/>
                  </a:cubicBezTo>
                  <a:lnTo>
                    <a:pt x="1587027" y="441765"/>
                  </a:lnTo>
                  <a:cubicBezTo>
                    <a:pt x="1587027" y="487065"/>
                    <a:pt x="1550304" y="523788"/>
                    <a:pt x="1505003" y="523788"/>
                  </a:cubicBezTo>
                  <a:lnTo>
                    <a:pt x="82023" y="523788"/>
                  </a:lnTo>
                  <a:cubicBezTo>
                    <a:pt x="60269" y="523788"/>
                    <a:pt x="39406" y="515147"/>
                    <a:pt x="24024" y="499764"/>
                  </a:cubicBezTo>
                  <a:cubicBezTo>
                    <a:pt x="8642" y="484382"/>
                    <a:pt x="0" y="463519"/>
                    <a:pt x="0" y="441765"/>
                  </a:cubicBezTo>
                  <a:lnTo>
                    <a:pt x="0" y="82023"/>
                  </a:lnTo>
                  <a:cubicBezTo>
                    <a:pt x="0" y="60269"/>
                    <a:pt x="8642" y="39406"/>
                    <a:pt x="24024" y="24024"/>
                  </a:cubicBezTo>
                  <a:cubicBezTo>
                    <a:pt x="39406" y="8642"/>
                    <a:pt x="60269" y="0"/>
                    <a:pt x="8202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sz="3600"/>
            </a:p>
          </p:txBody>
        </p:sp>
        <p:sp>
          <p:nvSpPr>
            <p:cNvPr id="25" name="TextBox 25"/>
            <p:cNvSpPr txBox="1"/>
            <p:nvPr/>
          </p:nvSpPr>
          <p:spPr>
            <a:xfrm>
              <a:off x="0" y="-76200"/>
              <a:ext cx="1587027" cy="599988"/>
            </a:xfrm>
            <a:prstGeom prst="rect">
              <a:avLst/>
            </a:prstGeom>
          </p:spPr>
          <p:txBody>
            <a:bodyPr lIns="0" tIns="0" rIns="0" bIns="0" rtlCol="0" anchor="ctr"/>
            <a:lstStyle/>
            <a:p>
              <a:pPr marL="0" lvl="0" indent="0" algn="ctr">
                <a:lnSpc>
                  <a:spcPts val="4040"/>
                </a:lnSpc>
                <a:spcBef>
                  <a:spcPct val="0"/>
                </a:spcBef>
              </a:pPr>
              <a:r>
                <a:rPr lang="en-US" sz="3600" err="1">
                  <a:solidFill>
                    <a:srgbClr val="FFFFFF"/>
                  </a:solidFill>
                  <a:latin typeface="Montserrat Heavy" panose="020B0604020202020204" charset="0"/>
                </a:rPr>
                <a:t>Về</a:t>
              </a:r>
              <a:r>
                <a:rPr lang="en-US" sz="3600">
                  <a:solidFill>
                    <a:srgbClr val="FFFFFF"/>
                  </a:solidFill>
                  <a:latin typeface="Montserrat Heavy" panose="020B0604020202020204" charset="0"/>
                </a:rPr>
                <a:t> tính bảo mật</a:t>
              </a:r>
              <a:endParaRPr lang="en-US" sz="3600" dirty="0">
                <a:solidFill>
                  <a:srgbClr val="FFFFFF"/>
                </a:solidFill>
                <a:latin typeface="Montserrat Heavy" panose="020B0604020202020204" charset="0"/>
              </a:endParaRPr>
            </a:p>
          </p:txBody>
        </p:sp>
      </p:grpSp>
      <p:sp>
        <p:nvSpPr>
          <p:cNvPr id="27" name="TextBox 22">
            <a:extLst>
              <a:ext uri="{FF2B5EF4-FFF2-40B4-BE49-F238E27FC236}">
                <a16:creationId xmlns:a16="http://schemas.microsoft.com/office/drawing/2014/main" id="{F158FB08-CFE2-6244-DE8F-686A52F4D05A}"/>
              </a:ext>
            </a:extLst>
          </p:cNvPr>
          <p:cNvSpPr txBox="1"/>
          <p:nvPr/>
        </p:nvSpPr>
        <p:spPr>
          <a:xfrm>
            <a:off x="10479656" y="4805539"/>
            <a:ext cx="5574348" cy="3693319"/>
          </a:xfrm>
          <a:prstGeom prst="rect">
            <a:avLst/>
          </a:prstGeom>
        </p:spPr>
        <p:txBody>
          <a:bodyPr lIns="0" tIns="0" rIns="0" bIns="0" rtlCol="0" anchor="t">
            <a:spAutoFit/>
          </a:bodyPr>
          <a:lstStyle/>
          <a:p>
            <a:pPr algn="just">
              <a:spcBef>
                <a:spcPct val="0"/>
              </a:spcBef>
            </a:pPr>
            <a:r>
              <a:rPr lang="en-US" sz="3000" spc="-51">
                <a:solidFill>
                  <a:srgbClr val="FDFDFD"/>
                </a:solidFill>
                <a:latin typeface="Montserrat "/>
              </a:rPr>
              <a:t>Còn </a:t>
            </a:r>
            <a:r>
              <a:rPr lang="en-US" sz="3000" u="none" strike="noStrike" spc="-51">
                <a:solidFill>
                  <a:srgbClr val="FDFDFD"/>
                </a:solidFill>
                <a:latin typeface="Montserrat "/>
              </a:rPr>
              <a:t>tồn </a:t>
            </a:r>
            <a:r>
              <a:rPr lang="en-US" sz="3000" u="none" strike="noStrike" spc="-51" dirty="0" err="1">
                <a:solidFill>
                  <a:srgbClr val="FDFDFD"/>
                </a:solidFill>
                <a:latin typeface="Montserrat "/>
              </a:rPr>
              <a:t>tại</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các</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vấn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đề</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liên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quan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đến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bảo</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mật</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và</a:t>
            </a:r>
            <a:r>
              <a:rPr lang="en-US" sz="3000" u="none" strike="noStrike" spc="-51" dirty="0">
                <a:solidFill>
                  <a:srgbClr val="FDFDFD"/>
                </a:solidFill>
                <a:latin typeface="Montserrat "/>
              </a:rPr>
              <a:t> an </a:t>
            </a:r>
            <a:r>
              <a:rPr lang="en-US" sz="3000" u="none" strike="noStrike" spc="-51" dirty="0" err="1">
                <a:solidFill>
                  <a:srgbClr val="FDFDFD"/>
                </a:solidFill>
                <a:latin typeface="Montserrat "/>
              </a:rPr>
              <a:t>toàn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thông</a:t>
            </a:r>
            <a:r>
              <a:rPr lang="en-US" sz="3000" u="none" strike="noStrike" spc="-51" dirty="0">
                <a:solidFill>
                  <a:srgbClr val="FDFDFD"/>
                </a:solidFill>
                <a:latin typeface="Montserrat "/>
              </a:rPr>
              <a:t> tin </a:t>
            </a:r>
            <a:r>
              <a:rPr lang="en-US" sz="3000" u="none" strike="noStrike" spc="-51" dirty="0" err="1">
                <a:solidFill>
                  <a:srgbClr val="FDFDFD"/>
                </a:solidFill>
                <a:latin typeface="Montserrat "/>
              </a:rPr>
              <a:t>trong</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quá</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trình</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vận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hành</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của</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hệ</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thống</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dẫn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đến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nguy</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cơ</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lộ</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thông</a:t>
            </a:r>
            <a:r>
              <a:rPr lang="en-US" sz="3000" u="none" strike="noStrike" spc="-51" dirty="0">
                <a:solidFill>
                  <a:srgbClr val="FDFDFD"/>
                </a:solidFill>
                <a:latin typeface="Montserrat "/>
              </a:rPr>
              <a:t> tin </a:t>
            </a:r>
            <a:r>
              <a:rPr lang="en-US" sz="3000" u="none" strike="noStrike" spc="-51" dirty="0" err="1">
                <a:solidFill>
                  <a:srgbClr val="FDFDFD"/>
                </a:solidFill>
                <a:latin typeface="Montserrat "/>
              </a:rPr>
              <a:t>cá</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nhân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của</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khách</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hàng</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và</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thông</a:t>
            </a:r>
            <a:r>
              <a:rPr lang="en-US" sz="3000" u="none" strike="noStrike" spc="-51" dirty="0">
                <a:solidFill>
                  <a:srgbClr val="FDFDFD"/>
                </a:solidFill>
                <a:latin typeface="Montserrat "/>
              </a:rPr>
              <a:t> tin </a:t>
            </a:r>
            <a:r>
              <a:rPr lang="en-US" sz="3000" u="none" strike="noStrike" spc="-51" dirty="0" err="1">
                <a:solidFill>
                  <a:srgbClr val="FDFDFD"/>
                </a:solidFill>
                <a:latin typeface="Montserrat "/>
              </a:rPr>
              <a:t>vận</a:t>
            </a:r>
            <a:r>
              <a:rPr lang="en-US" sz="3000" u="none" strike="noStrike" spc="-51" dirty="0">
                <a:solidFill>
                  <a:srgbClr val="FDFDFD"/>
                </a:solidFill>
                <a:latin typeface="Montserrat "/>
              </a:rPr>
              <a:t> </a:t>
            </a:r>
            <a:r>
              <a:rPr lang="en-US" sz="3000" u="none" strike="noStrike" spc="-51" dirty="0" err="1">
                <a:solidFill>
                  <a:srgbClr val="FDFDFD"/>
                </a:solidFill>
                <a:latin typeface="Montserrat "/>
              </a:rPr>
              <a:t>chuyển</a:t>
            </a:r>
            <a:r>
              <a:rPr lang="en-US" sz="3000" u="none" strike="noStrike" spc="-51" dirty="0">
                <a:solidFill>
                  <a:srgbClr val="FDFDFD"/>
                </a:solidFill>
                <a:latin typeface="Montserrat "/>
              </a:rPr>
              <a:t>.</a:t>
            </a:r>
          </a:p>
          <a:p>
            <a:pPr marL="0" lvl="0" indent="0" algn="just">
              <a:spcBef>
                <a:spcPct val="0"/>
              </a:spcBef>
            </a:pPr>
            <a:endParaRPr lang="en-US" sz="3000" u="none" strike="noStrike" spc="-51" dirty="0">
              <a:solidFill>
                <a:srgbClr val="FDFDFD"/>
              </a:solidFill>
              <a:latin typeface="Poppins"/>
            </a:endParaRPr>
          </a:p>
        </p:txBody>
      </p:sp>
    </p:spTree>
    <p:extLst>
      <p:ext uri="{BB962C8B-B14F-4D97-AF65-F5344CB8AC3E}">
        <p14:creationId xmlns:p14="http://schemas.microsoft.com/office/powerpoint/2010/main" val="3482027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grpSp>
        <p:nvGrpSpPr>
          <p:cNvPr id="3" name="Group 3"/>
          <p:cNvGrpSpPr/>
          <p:nvPr/>
        </p:nvGrpSpPr>
        <p:grpSpPr>
          <a:xfrm>
            <a:off x="987690" y="3702480"/>
            <a:ext cx="12414583"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11073980" cy="2462213"/>
          </a:xfrm>
          <a:prstGeom prst="rect">
            <a:avLst/>
          </a:prstGeom>
        </p:spPr>
        <p:txBody>
          <a:bodyPr wrap="square" lIns="0" tIns="0" rIns="0" bIns="0" rtlCol="0" anchor="t">
            <a:spAutoFit/>
          </a:bodyPr>
          <a:lstStyle/>
          <a:p>
            <a:pPr>
              <a:spcBef>
                <a:spcPct val="0"/>
              </a:spcBef>
            </a:pPr>
            <a:r>
              <a:rPr lang="en-US" sz="8000" dirty="0">
                <a:solidFill>
                  <a:srgbClr val="FDFDFD"/>
                </a:solidFill>
                <a:latin typeface="Montserrat Bold" panose="00000800000000000000" pitchFamily="2" charset="0"/>
              </a:rPr>
              <a:t>ĐỀ XUẤT HỆ THỐNG MỚI SYSTEM-TO-BE</a:t>
            </a:r>
          </a:p>
        </p:txBody>
      </p:sp>
      <p:grpSp>
        <p:nvGrpSpPr>
          <p:cNvPr id="7" name="Group 7"/>
          <p:cNvGrpSpPr/>
          <p:nvPr/>
        </p:nvGrpSpPr>
        <p:grpSpPr>
          <a:xfrm>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462921" y="4713612"/>
            <a:ext cx="11795880" cy="3834540"/>
          </a:xfrm>
          <a:prstGeom prst="rect">
            <a:avLst/>
          </a:prstGeom>
        </p:spPr>
        <p:txBody>
          <a:bodyPr wrap="square" lIns="0" tIns="0" rIns="0" bIns="0" rtlCol="0" anchor="t">
            <a:spAutoFit/>
          </a:bodyPr>
          <a:lstStyle/>
          <a:p>
            <a:pPr>
              <a:lnSpc>
                <a:spcPts val="4282"/>
              </a:lnSpc>
            </a:pPr>
            <a:r>
              <a:rPr lang="en-US" sz="3058" spc="-61" dirty="0" err="1">
                <a:solidFill>
                  <a:srgbClr val="145DA0"/>
                </a:solidFill>
                <a:latin typeface="Montserrat "/>
              </a:rPr>
              <a:t>Từ</a:t>
            </a:r>
            <a:r>
              <a:rPr lang="en-US" sz="3058" spc="-61" dirty="0">
                <a:solidFill>
                  <a:srgbClr val="145DA0"/>
                </a:solidFill>
                <a:latin typeface="Montserrat "/>
              </a:rPr>
              <a:t> </a:t>
            </a:r>
            <a:r>
              <a:rPr lang="en-US" sz="3058" spc="-61" dirty="0" err="1">
                <a:solidFill>
                  <a:srgbClr val="145DA0"/>
                </a:solidFill>
                <a:latin typeface="Montserrat "/>
              </a:rPr>
              <a:t>những</a:t>
            </a:r>
            <a:r>
              <a:rPr lang="en-US" sz="3058" spc="-61" dirty="0">
                <a:solidFill>
                  <a:srgbClr val="145DA0"/>
                </a:solidFill>
                <a:latin typeface="Montserrat "/>
              </a:rPr>
              <a:t> </a:t>
            </a:r>
            <a:r>
              <a:rPr lang="en-US" sz="3058" spc="-61" dirty="0" err="1">
                <a:solidFill>
                  <a:srgbClr val="145DA0"/>
                </a:solidFill>
                <a:latin typeface="Montserrat "/>
              </a:rPr>
              <a:t>vấn</a:t>
            </a:r>
            <a:r>
              <a:rPr lang="en-US" sz="3058" spc="-61" dirty="0">
                <a:solidFill>
                  <a:srgbClr val="145DA0"/>
                </a:solidFill>
                <a:latin typeface="Montserrat "/>
              </a:rPr>
              <a:t> </a:t>
            </a:r>
            <a:r>
              <a:rPr lang="en-US" sz="3058" spc="-61" dirty="0" err="1">
                <a:solidFill>
                  <a:srgbClr val="145DA0"/>
                </a:solidFill>
                <a:latin typeface="Montserrat "/>
              </a:rPr>
              <a:t>đề</a:t>
            </a:r>
            <a:r>
              <a:rPr lang="en-US" sz="3058" spc="-61" dirty="0">
                <a:solidFill>
                  <a:srgbClr val="145DA0"/>
                </a:solidFill>
                <a:latin typeface="Montserrat "/>
              </a:rPr>
              <a:t> </a:t>
            </a:r>
            <a:r>
              <a:rPr lang="en-US" sz="3058" spc="-61" dirty="0" err="1">
                <a:solidFill>
                  <a:srgbClr val="145DA0"/>
                </a:solidFill>
                <a:latin typeface="Montserrat "/>
              </a:rPr>
              <a:t>của</a:t>
            </a:r>
            <a:r>
              <a:rPr lang="en-US" sz="3058" spc="-61" dirty="0">
                <a:solidFill>
                  <a:srgbClr val="145DA0"/>
                </a:solidFill>
                <a:latin typeface="Montserrat "/>
              </a:rPr>
              <a:t> </a:t>
            </a:r>
            <a:r>
              <a:rPr lang="en-US" sz="3058" spc="-61" dirty="0" err="1">
                <a:solidFill>
                  <a:srgbClr val="145DA0"/>
                </a:solidFill>
                <a:latin typeface="Montserrat "/>
              </a:rPr>
              <a:t>hệ</a:t>
            </a:r>
            <a:r>
              <a:rPr lang="en-US" sz="3058" spc="-61" dirty="0">
                <a:solidFill>
                  <a:srgbClr val="145DA0"/>
                </a:solidFill>
                <a:latin typeface="Montserrat "/>
              </a:rPr>
              <a:t> </a:t>
            </a:r>
            <a:r>
              <a:rPr lang="en-US" sz="3058" spc="-61" dirty="0" err="1">
                <a:solidFill>
                  <a:srgbClr val="145DA0"/>
                </a:solidFill>
                <a:latin typeface="Montserrat "/>
              </a:rPr>
              <a:t>thống</a:t>
            </a:r>
            <a:r>
              <a:rPr lang="en-US" sz="3058" spc="-61" dirty="0">
                <a:solidFill>
                  <a:srgbClr val="145DA0"/>
                </a:solidFill>
                <a:latin typeface="Montserrat "/>
              </a:rPr>
              <a:t> </a:t>
            </a:r>
            <a:r>
              <a:rPr lang="en-US" sz="3058" spc="-61" dirty="0" err="1">
                <a:solidFill>
                  <a:srgbClr val="145DA0"/>
                </a:solidFill>
                <a:latin typeface="Montserrat "/>
              </a:rPr>
              <a:t>hiện</a:t>
            </a:r>
            <a:r>
              <a:rPr lang="en-US" sz="3058" spc="-61" dirty="0">
                <a:solidFill>
                  <a:srgbClr val="145DA0"/>
                </a:solidFill>
                <a:latin typeface="Montserrat "/>
              </a:rPr>
              <a:t> </a:t>
            </a:r>
            <a:r>
              <a:rPr lang="en-US" sz="3058" spc="-61" dirty="0" err="1">
                <a:solidFill>
                  <a:srgbClr val="145DA0"/>
                </a:solidFill>
                <a:latin typeface="Montserrat "/>
              </a:rPr>
              <a:t>thời</a:t>
            </a:r>
            <a:r>
              <a:rPr lang="en-US" sz="3058" spc="-61" dirty="0">
                <a:solidFill>
                  <a:srgbClr val="145DA0"/>
                </a:solidFill>
                <a:latin typeface="Montserrat "/>
              </a:rPr>
              <a:t>, ta </a:t>
            </a:r>
            <a:r>
              <a:rPr lang="en-US" sz="3058" spc="-61" dirty="0" err="1">
                <a:solidFill>
                  <a:srgbClr val="145DA0"/>
                </a:solidFill>
                <a:latin typeface="Montserrat "/>
              </a:rPr>
              <a:t>có</a:t>
            </a:r>
            <a:r>
              <a:rPr lang="en-US" sz="3058" spc="-61" dirty="0">
                <a:solidFill>
                  <a:srgbClr val="145DA0"/>
                </a:solidFill>
                <a:latin typeface="Montserrat "/>
              </a:rPr>
              <a:t> </a:t>
            </a:r>
            <a:r>
              <a:rPr lang="en-US" sz="3058" spc="-61" dirty="0" err="1">
                <a:solidFill>
                  <a:srgbClr val="145DA0"/>
                </a:solidFill>
                <a:latin typeface="Montserrat "/>
              </a:rPr>
              <a:t>thể</a:t>
            </a:r>
            <a:r>
              <a:rPr lang="en-US" sz="3058" spc="-61" dirty="0">
                <a:solidFill>
                  <a:srgbClr val="145DA0"/>
                </a:solidFill>
                <a:latin typeface="Montserrat "/>
              </a:rPr>
              <a:t> </a:t>
            </a:r>
            <a:r>
              <a:rPr lang="en-US" sz="3058" spc="-61" dirty="0" err="1">
                <a:solidFill>
                  <a:srgbClr val="145DA0"/>
                </a:solidFill>
                <a:latin typeface="Montserrat "/>
              </a:rPr>
              <a:t>kể</a:t>
            </a:r>
            <a:r>
              <a:rPr lang="en-US" sz="3058" spc="-61" dirty="0">
                <a:solidFill>
                  <a:srgbClr val="145DA0"/>
                </a:solidFill>
                <a:latin typeface="Montserrat "/>
              </a:rPr>
              <a:t> </a:t>
            </a:r>
            <a:r>
              <a:rPr lang="en-US" sz="3058" spc="-61" dirty="0" err="1">
                <a:solidFill>
                  <a:srgbClr val="145DA0"/>
                </a:solidFill>
                <a:latin typeface="Montserrat "/>
              </a:rPr>
              <a:t>ra</a:t>
            </a:r>
            <a:r>
              <a:rPr lang="en-US" sz="3058" spc="-61" dirty="0">
                <a:solidFill>
                  <a:srgbClr val="145DA0"/>
                </a:solidFill>
                <a:latin typeface="Montserrat "/>
              </a:rPr>
              <a:t> </a:t>
            </a:r>
            <a:r>
              <a:rPr lang="en-US" sz="3058" spc="-61" dirty="0" err="1">
                <a:solidFill>
                  <a:srgbClr val="145DA0"/>
                </a:solidFill>
                <a:latin typeface="Montserrat "/>
              </a:rPr>
              <a:t>các</a:t>
            </a:r>
            <a:r>
              <a:rPr lang="en-US" sz="3058" spc="-61" dirty="0">
                <a:solidFill>
                  <a:srgbClr val="145DA0"/>
                </a:solidFill>
                <a:latin typeface="Montserrat "/>
              </a:rPr>
              <a:t> </a:t>
            </a:r>
            <a:r>
              <a:rPr lang="en-US" sz="3058" spc="-61" dirty="0" err="1">
                <a:solidFill>
                  <a:srgbClr val="145DA0"/>
                </a:solidFill>
                <a:latin typeface="Montserrat "/>
              </a:rPr>
              <a:t>vấn</a:t>
            </a:r>
            <a:r>
              <a:rPr lang="en-US" sz="3058" spc="-61" dirty="0">
                <a:solidFill>
                  <a:srgbClr val="145DA0"/>
                </a:solidFill>
                <a:latin typeface="Montserrat "/>
              </a:rPr>
              <a:t> </a:t>
            </a:r>
            <a:r>
              <a:rPr lang="en-US" sz="3058" spc="-61" dirty="0" err="1">
                <a:solidFill>
                  <a:srgbClr val="145DA0"/>
                </a:solidFill>
                <a:latin typeface="Montserrat "/>
              </a:rPr>
              <a:t>đề</a:t>
            </a:r>
            <a:r>
              <a:rPr lang="en-US" sz="3058" spc="-61" dirty="0">
                <a:solidFill>
                  <a:srgbClr val="145DA0"/>
                </a:solidFill>
                <a:latin typeface="Montserrat "/>
              </a:rPr>
              <a:t> </a:t>
            </a:r>
            <a:r>
              <a:rPr lang="en-US" sz="3058" spc="-61" dirty="0" err="1">
                <a:solidFill>
                  <a:srgbClr val="145DA0"/>
                </a:solidFill>
                <a:latin typeface="Montserrat "/>
              </a:rPr>
              <a:t>còn</a:t>
            </a:r>
            <a:r>
              <a:rPr lang="en-US" sz="3058" spc="-61" dirty="0">
                <a:solidFill>
                  <a:srgbClr val="145DA0"/>
                </a:solidFill>
                <a:latin typeface="Montserrat "/>
              </a:rPr>
              <a:t> </a:t>
            </a:r>
            <a:r>
              <a:rPr lang="en-US" sz="3058" spc="-61" dirty="0" err="1">
                <a:solidFill>
                  <a:srgbClr val="145DA0"/>
                </a:solidFill>
                <a:latin typeface="Montserrat "/>
              </a:rPr>
              <a:t>tồn</a:t>
            </a:r>
            <a:r>
              <a:rPr lang="en-US" sz="3058" spc="-61" dirty="0">
                <a:solidFill>
                  <a:srgbClr val="145DA0"/>
                </a:solidFill>
                <a:latin typeface="Montserrat "/>
              </a:rPr>
              <a:t> </a:t>
            </a:r>
            <a:r>
              <a:rPr lang="en-US" sz="3058" spc="-61" dirty="0" err="1">
                <a:solidFill>
                  <a:srgbClr val="145DA0"/>
                </a:solidFill>
                <a:latin typeface="Montserrat "/>
              </a:rPr>
              <a:t>tại</a:t>
            </a:r>
            <a:r>
              <a:rPr lang="en-US" sz="3058" spc="-61" dirty="0">
                <a:solidFill>
                  <a:srgbClr val="145DA0"/>
                </a:solidFill>
                <a:latin typeface="Montserrat "/>
              </a:rPr>
              <a:t> </a:t>
            </a:r>
            <a:r>
              <a:rPr lang="en-US" sz="3058" spc="-61" dirty="0" err="1">
                <a:solidFill>
                  <a:srgbClr val="145DA0"/>
                </a:solidFill>
                <a:latin typeface="Montserrat "/>
              </a:rPr>
              <a:t>như</a:t>
            </a:r>
            <a:r>
              <a:rPr lang="en-US" sz="3058" spc="-61" dirty="0">
                <a:solidFill>
                  <a:srgbClr val="145DA0"/>
                </a:solidFill>
                <a:latin typeface="Montserrat "/>
              </a:rPr>
              <a:t> :</a:t>
            </a:r>
          </a:p>
          <a:p>
            <a:pPr marL="660405" lvl="1" indent="-330202">
              <a:lnSpc>
                <a:spcPts val="4282"/>
              </a:lnSpc>
              <a:buFont typeface="Arial"/>
              <a:buChar char="•"/>
            </a:pPr>
            <a:r>
              <a:rPr lang="en-US" sz="3058" spc="-61" dirty="0" err="1">
                <a:solidFill>
                  <a:srgbClr val="145DA0"/>
                </a:solidFill>
                <a:latin typeface="Montserrat "/>
              </a:rPr>
              <a:t>Khó</a:t>
            </a:r>
            <a:r>
              <a:rPr lang="en-US" sz="3058" spc="-61" dirty="0">
                <a:solidFill>
                  <a:srgbClr val="145DA0"/>
                </a:solidFill>
                <a:latin typeface="Montserrat "/>
              </a:rPr>
              <a:t> </a:t>
            </a:r>
            <a:r>
              <a:rPr lang="en-US" sz="3058" spc="-61" dirty="0" err="1">
                <a:solidFill>
                  <a:srgbClr val="145DA0"/>
                </a:solidFill>
                <a:latin typeface="Montserrat "/>
              </a:rPr>
              <a:t>khăn</a:t>
            </a:r>
            <a:r>
              <a:rPr lang="en-US" sz="3058" spc="-61" dirty="0">
                <a:solidFill>
                  <a:srgbClr val="145DA0"/>
                </a:solidFill>
                <a:latin typeface="Montserrat "/>
              </a:rPr>
              <a:t> </a:t>
            </a:r>
            <a:r>
              <a:rPr lang="en-US" sz="3058" spc="-61" dirty="0" err="1">
                <a:solidFill>
                  <a:srgbClr val="145DA0"/>
                </a:solidFill>
                <a:latin typeface="Montserrat "/>
              </a:rPr>
              <a:t>trong</a:t>
            </a:r>
            <a:r>
              <a:rPr lang="en-US" sz="3058" spc="-61" dirty="0">
                <a:solidFill>
                  <a:srgbClr val="145DA0"/>
                </a:solidFill>
                <a:latin typeface="Montserrat "/>
              </a:rPr>
              <a:t> </a:t>
            </a:r>
            <a:r>
              <a:rPr lang="en-US" sz="3058" spc="-61" dirty="0" err="1">
                <a:solidFill>
                  <a:srgbClr val="145DA0"/>
                </a:solidFill>
                <a:latin typeface="Montserrat "/>
              </a:rPr>
              <a:t>việc</a:t>
            </a:r>
            <a:r>
              <a:rPr lang="en-US" sz="3058" spc="-61" dirty="0">
                <a:solidFill>
                  <a:srgbClr val="145DA0"/>
                </a:solidFill>
                <a:latin typeface="Montserrat "/>
              </a:rPr>
              <a:t> </a:t>
            </a:r>
            <a:r>
              <a:rPr lang="en-US" sz="3058" spc="-61" dirty="0" err="1">
                <a:solidFill>
                  <a:srgbClr val="145DA0"/>
                </a:solidFill>
                <a:latin typeface="Montserrat "/>
              </a:rPr>
              <a:t>theo</a:t>
            </a:r>
            <a:r>
              <a:rPr lang="en-US" sz="3058" spc="-61" dirty="0">
                <a:solidFill>
                  <a:srgbClr val="145DA0"/>
                </a:solidFill>
                <a:latin typeface="Montserrat "/>
              </a:rPr>
              <a:t> </a:t>
            </a:r>
            <a:r>
              <a:rPr lang="en-US" sz="3058" spc="-61" dirty="0" err="1">
                <a:solidFill>
                  <a:srgbClr val="145DA0"/>
                </a:solidFill>
                <a:latin typeface="Montserrat "/>
              </a:rPr>
              <a:t>dõi</a:t>
            </a:r>
            <a:endParaRPr lang="en-US" sz="3058" spc="-61" dirty="0">
              <a:solidFill>
                <a:srgbClr val="145DA0"/>
              </a:solidFill>
              <a:latin typeface="Montserrat "/>
            </a:endParaRPr>
          </a:p>
          <a:p>
            <a:pPr marL="660405" lvl="1" indent="-330202">
              <a:lnSpc>
                <a:spcPts val="4282"/>
              </a:lnSpc>
              <a:buFont typeface="Arial"/>
              <a:buChar char="•"/>
            </a:pPr>
            <a:r>
              <a:rPr lang="en-US" sz="3058" spc="-61" dirty="0" err="1">
                <a:solidFill>
                  <a:srgbClr val="145DA0"/>
                </a:solidFill>
                <a:latin typeface="Montserrat "/>
              </a:rPr>
              <a:t>Quản</a:t>
            </a:r>
            <a:r>
              <a:rPr lang="en-US" sz="3058" spc="-61" dirty="0">
                <a:solidFill>
                  <a:srgbClr val="145DA0"/>
                </a:solidFill>
                <a:latin typeface="Montserrat "/>
              </a:rPr>
              <a:t> </a:t>
            </a:r>
            <a:r>
              <a:rPr lang="en-US" sz="3058" spc="-61" dirty="0" err="1">
                <a:solidFill>
                  <a:srgbClr val="145DA0"/>
                </a:solidFill>
                <a:latin typeface="Montserrat "/>
              </a:rPr>
              <a:t>lý</a:t>
            </a:r>
            <a:r>
              <a:rPr lang="en-US" sz="3058" spc="-61" dirty="0">
                <a:solidFill>
                  <a:srgbClr val="145DA0"/>
                </a:solidFill>
                <a:latin typeface="Montserrat "/>
              </a:rPr>
              <a:t> </a:t>
            </a:r>
            <a:r>
              <a:rPr lang="en-US" sz="3058" spc="-61" dirty="0" err="1">
                <a:solidFill>
                  <a:srgbClr val="145DA0"/>
                </a:solidFill>
                <a:latin typeface="Montserrat "/>
              </a:rPr>
              <a:t>kho</a:t>
            </a:r>
            <a:r>
              <a:rPr lang="en-US" sz="3058" spc="-61" dirty="0">
                <a:solidFill>
                  <a:srgbClr val="145DA0"/>
                </a:solidFill>
                <a:latin typeface="Montserrat "/>
              </a:rPr>
              <a:t> </a:t>
            </a:r>
            <a:r>
              <a:rPr lang="en-US" sz="3058" spc="-61" dirty="0" err="1">
                <a:solidFill>
                  <a:srgbClr val="145DA0"/>
                </a:solidFill>
                <a:latin typeface="Montserrat "/>
              </a:rPr>
              <a:t>hàng</a:t>
            </a:r>
            <a:r>
              <a:rPr lang="en-US" sz="3058" spc="-61" dirty="0">
                <a:solidFill>
                  <a:srgbClr val="145DA0"/>
                </a:solidFill>
                <a:latin typeface="Montserrat "/>
              </a:rPr>
              <a:t> </a:t>
            </a:r>
            <a:r>
              <a:rPr lang="en-US" sz="3058" spc="-61" dirty="0" err="1">
                <a:solidFill>
                  <a:srgbClr val="145DA0"/>
                </a:solidFill>
                <a:latin typeface="Montserrat "/>
              </a:rPr>
              <a:t>và</a:t>
            </a:r>
            <a:r>
              <a:rPr lang="en-US" sz="3058" spc="-61" dirty="0">
                <a:solidFill>
                  <a:srgbClr val="145DA0"/>
                </a:solidFill>
                <a:latin typeface="Montserrat "/>
              </a:rPr>
              <a:t> </a:t>
            </a:r>
            <a:r>
              <a:rPr lang="en-US" sz="3058" spc="-61" dirty="0" err="1">
                <a:solidFill>
                  <a:srgbClr val="145DA0"/>
                </a:solidFill>
                <a:latin typeface="Montserrat "/>
              </a:rPr>
              <a:t>lưu</a:t>
            </a:r>
            <a:r>
              <a:rPr lang="en-US" sz="3058" spc="-61" dirty="0">
                <a:solidFill>
                  <a:srgbClr val="145DA0"/>
                </a:solidFill>
                <a:latin typeface="Montserrat "/>
              </a:rPr>
              <a:t> </a:t>
            </a:r>
            <a:r>
              <a:rPr lang="en-US" sz="3058" spc="-61" dirty="0" err="1">
                <a:solidFill>
                  <a:srgbClr val="145DA0"/>
                </a:solidFill>
                <a:latin typeface="Montserrat "/>
              </a:rPr>
              <a:t>trữ</a:t>
            </a:r>
            <a:endParaRPr lang="en-US" sz="3058" spc="-61" dirty="0">
              <a:solidFill>
                <a:srgbClr val="145DA0"/>
              </a:solidFill>
              <a:latin typeface="Montserrat "/>
            </a:endParaRPr>
          </a:p>
          <a:p>
            <a:pPr marL="660405" lvl="1" indent="-330202">
              <a:lnSpc>
                <a:spcPts val="4282"/>
              </a:lnSpc>
              <a:buFont typeface="Arial"/>
              <a:buChar char="•"/>
            </a:pPr>
            <a:r>
              <a:rPr lang="en-US" sz="3058" spc="-61" dirty="0" err="1">
                <a:solidFill>
                  <a:srgbClr val="145DA0"/>
                </a:solidFill>
                <a:latin typeface="Montserrat "/>
              </a:rPr>
              <a:t>Quản</a:t>
            </a:r>
            <a:r>
              <a:rPr lang="en-US" sz="3058" spc="-61" dirty="0">
                <a:solidFill>
                  <a:srgbClr val="145DA0"/>
                </a:solidFill>
                <a:latin typeface="Montserrat "/>
              </a:rPr>
              <a:t> </a:t>
            </a:r>
            <a:r>
              <a:rPr lang="en-US" sz="3058" spc="-61" dirty="0" err="1">
                <a:solidFill>
                  <a:srgbClr val="145DA0"/>
                </a:solidFill>
                <a:latin typeface="Montserrat "/>
              </a:rPr>
              <a:t>lý</a:t>
            </a:r>
            <a:r>
              <a:rPr lang="en-US" sz="3058" spc="-61" dirty="0">
                <a:solidFill>
                  <a:srgbClr val="145DA0"/>
                </a:solidFill>
                <a:latin typeface="Montserrat "/>
              </a:rPr>
              <a:t> </a:t>
            </a:r>
            <a:r>
              <a:rPr lang="en-US" sz="3058" spc="-61" dirty="0" err="1">
                <a:solidFill>
                  <a:srgbClr val="145DA0"/>
                </a:solidFill>
                <a:latin typeface="Montserrat "/>
              </a:rPr>
              <a:t>và</a:t>
            </a:r>
            <a:r>
              <a:rPr lang="en-US" sz="3058" spc="-61" dirty="0">
                <a:solidFill>
                  <a:srgbClr val="145DA0"/>
                </a:solidFill>
                <a:latin typeface="Montserrat "/>
              </a:rPr>
              <a:t> </a:t>
            </a:r>
            <a:r>
              <a:rPr lang="en-US" sz="3058" spc="-61" dirty="0" err="1">
                <a:solidFill>
                  <a:srgbClr val="145DA0"/>
                </a:solidFill>
                <a:latin typeface="Montserrat "/>
              </a:rPr>
              <a:t>xử</a:t>
            </a:r>
            <a:r>
              <a:rPr lang="en-US" sz="3058" spc="-61" dirty="0">
                <a:solidFill>
                  <a:srgbClr val="145DA0"/>
                </a:solidFill>
                <a:latin typeface="Montserrat "/>
              </a:rPr>
              <a:t> </a:t>
            </a:r>
            <a:r>
              <a:rPr lang="en-US" sz="3058" spc="-61" dirty="0" err="1">
                <a:solidFill>
                  <a:srgbClr val="145DA0"/>
                </a:solidFill>
                <a:latin typeface="Montserrat "/>
              </a:rPr>
              <a:t>lý</a:t>
            </a:r>
            <a:r>
              <a:rPr lang="en-US" sz="3058" spc="-61" dirty="0">
                <a:solidFill>
                  <a:srgbClr val="145DA0"/>
                </a:solidFill>
                <a:latin typeface="Montserrat "/>
              </a:rPr>
              <a:t> </a:t>
            </a:r>
            <a:r>
              <a:rPr lang="en-US" sz="3058" spc="-61" dirty="0" err="1">
                <a:solidFill>
                  <a:srgbClr val="145DA0"/>
                </a:solidFill>
                <a:latin typeface="Montserrat "/>
              </a:rPr>
              <a:t>dữ</a:t>
            </a:r>
            <a:r>
              <a:rPr lang="en-US" sz="3058" spc="-61" dirty="0">
                <a:solidFill>
                  <a:srgbClr val="145DA0"/>
                </a:solidFill>
                <a:latin typeface="Montserrat "/>
              </a:rPr>
              <a:t> </a:t>
            </a:r>
            <a:r>
              <a:rPr lang="en-US" sz="3058" spc="-61" dirty="0" err="1">
                <a:solidFill>
                  <a:srgbClr val="145DA0"/>
                </a:solidFill>
                <a:latin typeface="Montserrat "/>
              </a:rPr>
              <a:t>liệu</a:t>
            </a:r>
            <a:r>
              <a:rPr lang="en-US" sz="3058" spc="-61" dirty="0">
                <a:solidFill>
                  <a:srgbClr val="145DA0"/>
                </a:solidFill>
                <a:latin typeface="Montserrat "/>
              </a:rPr>
              <a:t> </a:t>
            </a:r>
            <a:r>
              <a:rPr lang="en-US" sz="3058" spc="-61" dirty="0" err="1">
                <a:solidFill>
                  <a:srgbClr val="145DA0"/>
                </a:solidFill>
                <a:latin typeface="Montserrat "/>
              </a:rPr>
              <a:t>lớn</a:t>
            </a:r>
            <a:endParaRPr lang="en-US" sz="3058" spc="-61" dirty="0">
              <a:solidFill>
                <a:srgbClr val="145DA0"/>
              </a:solidFill>
              <a:latin typeface="Montserrat "/>
            </a:endParaRPr>
          </a:p>
          <a:p>
            <a:pPr marL="660405" lvl="1" indent="-330202">
              <a:lnSpc>
                <a:spcPts val="4282"/>
              </a:lnSpc>
              <a:buFont typeface="Arial"/>
              <a:buChar char="•"/>
            </a:pPr>
            <a:r>
              <a:rPr lang="en-US" sz="3058" spc="-61" dirty="0" err="1">
                <a:solidFill>
                  <a:srgbClr val="145DA0"/>
                </a:solidFill>
                <a:latin typeface="Montserrat "/>
              </a:rPr>
              <a:t>Các</a:t>
            </a:r>
            <a:r>
              <a:rPr lang="en-US" sz="3058" spc="-61" dirty="0">
                <a:solidFill>
                  <a:srgbClr val="145DA0"/>
                </a:solidFill>
                <a:latin typeface="Montserrat "/>
              </a:rPr>
              <a:t> </a:t>
            </a:r>
            <a:r>
              <a:rPr lang="en-US" sz="3058" spc="-61" dirty="0" err="1">
                <a:solidFill>
                  <a:srgbClr val="145DA0"/>
                </a:solidFill>
                <a:latin typeface="Montserrat "/>
              </a:rPr>
              <a:t>vấn</a:t>
            </a:r>
            <a:r>
              <a:rPr lang="en-US" sz="3058" spc="-61" dirty="0">
                <a:solidFill>
                  <a:srgbClr val="145DA0"/>
                </a:solidFill>
                <a:latin typeface="Montserrat "/>
              </a:rPr>
              <a:t> </a:t>
            </a:r>
            <a:r>
              <a:rPr lang="en-US" sz="3058" spc="-61" dirty="0" err="1">
                <a:solidFill>
                  <a:srgbClr val="145DA0"/>
                </a:solidFill>
                <a:latin typeface="Montserrat "/>
              </a:rPr>
              <a:t>đề</a:t>
            </a:r>
            <a:r>
              <a:rPr lang="en-US" sz="3058" spc="-61" dirty="0">
                <a:solidFill>
                  <a:srgbClr val="145DA0"/>
                </a:solidFill>
                <a:latin typeface="Montserrat "/>
              </a:rPr>
              <a:t> </a:t>
            </a:r>
            <a:r>
              <a:rPr lang="en-US" sz="3058" spc="-61" dirty="0" err="1">
                <a:solidFill>
                  <a:srgbClr val="145DA0"/>
                </a:solidFill>
                <a:latin typeface="Montserrat "/>
              </a:rPr>
              <a:t>về</a:t>
            </a:r>
            <a:r>
              <a:rPr lang="en-US" sz="3058" spc="-61" dirty="0">
                <a:solidFill>
                  <a:srgbClr val="145DA0"/>
                </a:solidFill>
                <a:latin typeface="Montserrat "/>
              </a:rPr>
              <a:t> </a:t>
            </a:r>
            <a:r>
              <a:rPr lang="en-US" sz="3058" spc="-61" dirty="0" err="1">
                <a:solidFill>
                  <a:srgbClr val="145DA0"/>
                </a:solidFill>
                <a:latin typeface="Montserrat "/>
              </a:rPr>
              <a:t>bảo</a:t>
            </a:r>
            <a:r>
              <a:rPr lang="en-US" sz="3058" spc="-61" dirty="0">
                <a:solidFill>
                  <a:srgbClr val="145DA0"/>
                </a:solidFill>
                <a:latin typeface="Montserrat "/>
              </a:rPr>
              <a:t> </a:t>
            </a:r>
            <a:r>
              <a:rPr lang="en-US" sz="3058" spc="-61" dirty="0" err="1">
                <a:solidFill>
                  <a:srgbClr val="145DA0"/>
                </a:solidFill>
                <a:latin typeface="Montserrat "/>
              </a:rPr>
              <a:t>mật</a:t>
            </a:r>
            <a:endParaRPr lang="en-US" sz="3058" spc="-61" dirty="0">
              <a:solidFill>
                <a:srgbClr val="145DA0"/>
              </a:solidFill>
              <a:latin typeface="Montserrat "/>
            </a:endParaRPr>
          </a:p>
          <a:p>
            <a:pPr algn="just">
              <a:lnSpc>
                <a:spcPts val="4562"/>
              </a:lnSpc>
            </a:pPr>
            <a:endParaRPr lang="en-US" sz="3058" spc="-61" dirty="0">
              <a:solidFill>
                <a:srgbClr val="145DA0"/>
              </a:solidFill>
              <a:latin typeface="Montserrat "/>
            </a:endParaRPr>
          </a:p>
        </p:txBody>
      </p:sp>
      <p:sp>
        <p:nvSpPr>
          <p:cNvPr id="11" name="TextBox 11"/>
          <p:cNvSpPr txBox="1"/>
          <p:nvPr/>
        </p:nvSpPr>
        <p:spPr>
          <a:xfrm>
            <a:off x="1462920" y="3871733"/>
            <a:ext cx="5231450" cy="665952"/>
          </a:xfrm>
          <a:prstGeom prst="rect">
            <a:avLst/>
          </a:prstGeom>
        </p:spPr>
        <p:txBody>
          <a:bodyPr lIns="0" tIns="0" rIns="0" bIns="0" rtlCol="0" anchor="t">
            <a:spAutoFit/>
          </a:bodyPr>
          <a:lstStyle/>
          <a:p>
            <a:pPr>
              <a:lnSpc>
                <a:spcPts val="5628"/>
              </a:lnSpc>
              <a:spcBef>
                <a:spcPct val="0"/>
              </a:spcBef>
            </a:pPr>
            <a:r>
              <a:rPr lang="en-US" sz="4020" dirty="0" err="1">
                <a:solidFill>
                  <a:srgbClr val="145DA0"/>
                </a:solidFill>
                <a:latin typeface="Montserrat Bold" panose="00000800000000000000" pitchFamily="2" charset="0"/>
              </a:rPr>
              <a:t>Các</a:t>
            </a:r>
            <a:r>
              <a:rPr lang="en-US" sz="4020" dirty="0">
                <a:solidFill>
                  <a:srgbClr val="145DA0"/>
                </a:solidFill>
                <a:latin typeface="Montserrat Bold" panose="00000800000000000000" pitchFamily="2" charset="0"/>
              </a:rPr>
              <a:t> </a:t>
            </a:r>
            <a:r>
              <a:rPr lang="en-US" sz="4020" dirty="0" err="1">
                <a:solidFill>
                  <a:srgbClr val="145DA0"/>
                </a:solidFill>
                <a:latin typeface="Montserrat Bold" panose="00000800000000000000" pitchFamily="2" charset="0"/>
              </a:rPr>
              <a:t>vấn</a:t>
            </a:r>
            <a:r>
              <a:rPr lang="en-US" sz="4020" dirty="0">
                <a:solidFill>
                  <a:srgbClr val="145DA0"/>
                </a:solidFill>
                <a:latin typeface="Montserrat Bold" panose="00000800000000000000" pitchFamily="2" charset="0"/>
              </a:rPr>
              <a:t> </a:t>
            </a:r>
            <a:r>
              <a:rPr lang="en-US" sz="4020" dirty="0" err="1">
                <a:solidFill>
                  <a:srgbClr val="145DA0"/>
                </a:solidFill>
                <a:latin typeface="Montserrat Bold" panose="00000800000000000000" pitchFamily="2" charset="0"/>
              </a:rPr>
              <a:t>đề</a:t>
            </a:r>
            <a:r>
              <a:rPr lang="en-US" sz="4020" dirty="0">
                <a:solidFill>
                  <a:srgbClr val="145DA0"/>
                </a:solidFill>
                <a:latin typeface="Montserrat Bold" panose="00000800000000000000" pitchFamily="2" charset="0"/>
              </a:rPr>
              <a:t> </a:t>
            </a:r>
            <a:r>
              <a:rPr lang="en-US" sz="4020" dirty="0" err="1">
                <a:solidFill>
                  <a:srgbClr val="145DA0"/>
                </a:solidFill>
                <a:latin typeface="Montserrat Bold" panose="00000800000000000000" pitchFamily="2" charset="0"/>
              </a:rPr>
              <a:t>hiện</a:t>
            </a:r>
            <a:r>
              <a:rPr lang="en-US" sz="4020" dirty="0">
                <a:solidFill>
                  <a:srgbClr val="145DA0"/>
                </a:solidFill>
                <a:latin typeface="Montserrat Bold" panose="00000800000000000000" pitchFamily="2" charset="0"/>
              </a:rPr>
              <a:t> </a:t>
            </a:r>
            <a:r>
              <a:rPr lang="en-US" sz="4020" dirty="0" err="1">
                <a:solidFill>
                  <a:srgbClr val="145DA0"/>
                </a:solidFill>
                <a:latin typeface="Montserrat Bold" panose="00000800000000000000" pitchFamily="2" charset="0"/>
              </a:rPr>
              <a:t>tại</a:t>
            </a:r>
            <a:endParaRPr lang="en-US" sz="4020" dirty="0">
              <a:solidFill>
                <a:srgbClr val="145DA0"/>
              </a:solidFill>
              <a:latin typeface="Montserrat Bold" panose="000008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9385482" y="6078234"/>
            <a:ext cx="6926672" cy="4208766"/>
          </a:xfrm>
          <a:custGeom>
            <a:avLst/>
            <a:gdLst/>
            <a:ahLst/>
            <a:cxnLst/>
            <a:rect l="l" t="t" r="r" b="b"/>
            <a:pathLst>
              <a:path w="6926672" h="4208766">
                <a:moveTo>
                  <a:pt x="0" y="0"/>
                </a:moveTo>
                <a:lnTo>
                  <a:pt x="6926671" y="0"/>
                </a:lnTo>
                <a:lnTo>
                  <a:pt x="6926671" y="4208766"/>
                </a:lnTo>
                <a:lnTo>
                  <a:pt x="0" y="4208766"/>
                </a:lnTo>
                <a:lnTo>
                  <a:pt x="0" y="0"/>
                </a:lnTo>
                <a:close/>
              </a:path>
            </a:pathLst>
          </a:custGeom>
          <a:blipFill>
            <a:blip r:embed="rId2"/>
            <a:stretch>
              <a:fillRect t="-1155" r="-4404" b="-13134"/>
            </a:stretch>
          </a:blipFill>
        </p:spPr>
        <p:txBody>
          <a:bodyPr/>
          <a:lstStyle/>
          <a:p>
            <a:endParaRPr lang="en-US"/>
          </a:p>
        </p:txBody>
      </p:sp>
      <p:sp>
        <p:nvSpPr>
          <p:cNvPr id="3" name="Freeform 3"/>
          <p:cNvSpPr/>
          <p:nvPr/>
        </p:nvSpPr>
        <p:spPr>
          <a:xfrm>
            <a:off x="2218683" y="6078234"/>
            <a:ext cx="6925317" cy="4208766"/>
          </a:xfrm>
          <a:custGeom>
            <a:avLst/>
            <a:gdLst/>
            <a:ahLst/>
            <a:cxnLst/>
            <a:rect l="l" t="t" r="r" b="b"/>
            <a:pathLst>
              <a:path w="6925317" h="4208766">
                <a:moveTo>
                  <a:pt x="0" y="0"/>
                </a:moveTo>
                <a:lnTo>
                  <a:pt x="6925317" y="0"/>
                </a:lnTo>
                <a:lnTo>
                  <a:pt x="6925317" y="4208766"/>
                </a:lnTo>
                <a:lnTo>
                  <a:pt x="0" y="4208766"/>
                </a:lnTo>
                <a:lnTo>
                  <a:pt x="0" y="0"/>
                </a:lnTo>
                <a:close/>
              </a:path>
            </a:pathLst>
          </a:custGeom>
          <a:blipFill>
            <a:blip r:embed="rId3"/>
            <a:stretch>
              <a:fillRect l="-12129" r="-11532" b="-24095"/>
            </a:stretch>
          </a:blipFill>
        </p:spPr>
        <p:txBody>
          <a:bodyPr/>
          <a:lstStyle/>
          <a:p>
            <a:endParaRPr lang="en-US"/>
          </a:p>
        </p:txBody>
      </p:sp>
      <p:sp>
        <p:nvSpPr>
          <p:cNvPr id="4" name="Freeform 4"/>
          <p:cNvSpPr/>
          <p:nvPr/>
        </p:nvSpPr>
        <p:spPr>
          <a:xfrm>
            <a:off x="2218683" y="1700431"/>
            <a:ext cx="6925317" cy="4377803"/>
          </a:xfrm>
          <a:custGeom>
            <a:avLst/>
            <a:gdLst/>
            <a:ahLst/>
            <a:cxnLst/>
            <a:rect l="l" t="t" r="r" b="b"/>
            <a:pathLst>
              <a:path w="6925317" h="4377803">
                <a:moveTo>
                  <a:pt x="0" y="0"/>
                </a:moveTo>
                <a:lnTo>
                  <a:pt x="6925317" y="0"/>
                </a:lnTo>
                <a:lnTo>
                  <a:pt x="6925317" y="4377803"/>
                </a:lnTo>
                <a:lnTo>
                  <a:pt x="0" y="4377803"/>
                </a:lnTo>
                <a:lnTo>
                  <a:pt x="0" y="0"/>
                </a:lnTo>
                <a:close/>
              </a:path>
            </a:pathLst>
          </a:custGeom>
          <a:blipFill>
            <a:blip r:embed="rId4"/>
            <a:stretch>
              <a:fillRect t="-816" b="-4677"/>
            </a:stretch>
          </a:blipFill>
        </p:spPr>
        <p:txBody>
          <a:bodyPr/>
          <a:lstStyle/>
          <a:p>
            <a:endParaRPr lang="en-US"/>
          </a:p>
        </p:txBody>
      </p:sp>
      <p:sp>
        <p:nvSpPr>
          <p:cNvPr id="5" name="Freeform 5"/>
          <p:cNvSpPr/>
          <p:nvPr/>
        </p:nvSpPr>
        <p:spPr>
          <a:xfrm>
            <a:off x="9385482" y="1700431"/>
            <a:ext cx="6852750" cy="4377803"/>
          </a:xfrm>
          <a:custGeom>
            <a:avLst/>
            <a:gdLst/>
            <a:ahLst/>
            <a:cxnLst/>
            <a:rect l="l" t="t" r="r" b="b"/>
            <a:pathLst>
              <a:path w="6852750" h="4377803">
                <a:moveTo>
                  <a:pt x="0" y="0"/>
                </a:moveTo>
                <a:lnTo>
                  <a:pt x="6852749" y="0"/>
                </a:lnTo>
                <a:lnTo>
                  <a:pt x="6852749" y="4377803"/>
                </a:lnTo>
                <a:lnTo>
                  <a:pt x="0" y="4377803"/>
                </a:lnTo>
                <a:lnTo>
                  <a:pt x="0" y="0"/>
                </a:lnTo>
                <a:close/>
              </a:path>
            </a:pathLst>
          </a:custGeom>
          <a:blipFill>
            <a:blip r:embed="rId5"/>
            <a:stretch>
              <a:fillRect t="-4878" b="-4878"/>
            </a:stretch>
          </a:blipFill>
        </p:spPr>
        <p:txBody>
          <a:bodyPr/>
          <a:lstStyle/>
          <a:p>
            <a:endParaRPr lang="en-US"/>
          </a:p>
        </p:txBody>
      </p:sp>
      <p:sp>
        <p:nvSpPr>
          <p:cNvPr id="6" name="TextBox 6"/>
          <p:cNvSpPr txBox="1"/>
          <p:nvPr/>
        </p:nvSpPr>
        <p:spPr>
          <a:xfrm>
            <a:off x="4566730" y="495300"/>
            <a:ext cx="9637503" cy="926729"/>
          </a:xfrm>
          <a:prstGeom prst="rect">
            <a:avLst/>
          </a:prstGeom>
        </p:spPr>
        <p:txBody>
          <a:bodyPr wrap="square" lIns="0" tIns="0" rIns="0" bIns="0" rtlCol="0" anchor="t">
            <a:spAutoFit/>
          </a:bodyPr>
          <a:lstStyle/>
          <a:p>
            <a:pPr marL="0" lvl="0" indent="0" algn="ctr">
              <a:lnSpc>
                <a:spcPts val="7019"/>
              </a:lnSpc>
              <a:spcBef>
                <a:spcPct val="0"/>
              </a:spcBef>
            </a:pPr>
            <a:r>
              <a:rPr lang="en-US" sz="8000" dirty="0">
                <a:solidFill>
                  <a:srgbClr val="051D40"/>
                </a:solidFill>
                <a:latin typeface="Montserrat Bold" panose="00000800000000000000" pitchFamily="2" charset="0"/>
              </a:rPr>
              <a:t>CÁC CƠ HỘI MỚI</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428142"/>
            <a:ext cx="25783492" cy="9586163"/>
          </a:xfrm>
          <a:prstGeom prst="rect">
            <a:avLst/>
          </a:prstGeom>
          <a:solidFill>
            <a:srgbClr val="000000">
              <a:alpha val="6667"/>
            </a:srgbClr>
          </a:solidFill>
        </p:spPr>
        <p:txBody>
          <a:bodyPr/>
          <a:lstStyle/>
          <a:p>
            <a:endParaRPr lang="en-US"/>
          </a:p>
        </p:txBody>
      </p:sp>
      <p:sp>
        <p:nvSpPr>
          <p:cNvPr id="3" name="Freeform 3"/>
          <p:cNvSpPr/>
          <p:nvPr/>
        </p:nvSpPr>
        <p:spPr>
          <a:xfrm>
            <a:off x="4756718" y="756218"/>
            <a:ext cx="8774563" cy="8774563"/>
          </a:xfrm>
          <a:custGeom>
            <a:avLst/>
            <a:gdLst/>
            <a:ahLst/>
            <a:cxnLst/>
            <a:rect l="l" t="t" r="r" b="b"/>
            <a:pathLst>
              <a:path w="8774563" h="8774563">
                <a:moveTo>
                  <a:pt x="0" y="0"/>
                </a:moveTo>
                <a:lnTo>
                  <a:pt x="8774564" y="0"/>
                </a:lnTo>
                <a:lnTo>
                  <a:pt x="8774564" y="8774564"/>
                </a:lnTo>
                <a:lnTo>
                  <a:pt x="0" y="8774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707239">
            <a:off x="11274091" y="7967265"/>
            <a:ext cx="1675183" cy="831310"/>
          </a:xfrm>
          <a:custGeom>
            <a:avLst/>
            <a:gdLst/>
            <a:ahLst/>
            <a:cxnLst/>
            <a:rect l="l" t="t" r="r" b="b"/>
            <a:pathLst>
              <a:path w="1675183" h="831310">
                <a:moveTo>
                  <a:pt x="0" y="0"/>
                </a:moveTo>
                <a:lnTo>
                  <a:pt x="1675184" y="0"/>
                </a:lnTo>
                <a:lnTo>
                  <a:pt x="1675184"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707239" flipH="1" flipV="1">
            <a:off x="5533494" y="838516"/>
            <a:ext cx="1675183" cy="831310"/>
          </a:xfrm>
          <a:custGeom>
            <a:avLst/>
            <a:gdLst/>
            <a:ahLst/>
            <a:cxnLst/>
            <a:rect l="l" t="t" r="r" b="b"/>
            <a:pathLst>
              <a:path w="1675183" h="831310">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021857" y="1873373"/>
            <a:ext cx="6244283" cy="6540252"/>
          </a:xfrm>
          <a:prstGeom prst="rect">
            <a:avLst/>
          </a:prstGeom>
        </p:spPr>
        <p:txBody>
          <a:bodyPr wrap="square" lIns="0" tIns="0" rIns="0" bIns="0" rtlCol="0" anchor="t">
            <a:spAutoFit/>
          </a:bodyPr>
          <a:lstStyle/>
          <a:p>
            <a:pPr algn="ctr"/>
            <a:r>
              <a:rPr lang="en-US" sz="8500" spc="-485" dirty="0">
                <a:solidFill>
                  <a:srgbClr val="FFFFFF"/>
                </a:solidFill>
                <a:latin typeface="Montserrat Heavy" panose="020B0604020202020204" charset="0"/>
              </a:rPr>
              <a:t>NHU CẦU THỰC SỰ CỦA CÁC BÊN LIÊN QUAN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14960568" cy="7546156"/>
            <a:chOff x="0" y="0"/>
            <a:chExt cx="4189292" cy="2113092"/>
          </a:xfrm>
        </p:grpSpPr>
        <p:sp>
          <p:nvSpPr>
            <p:cNvPr id="3" name="Freeform 3"/>
            <p:cNvSpPr/>
            <p:nvPr/>
          </p:nvSpPr>
          <p:spPr>
            <a:xfrm>
              <a:off x="0" y="0"/>
              <a:ext cx="4189292" cy="2113092"/>
            </a:xfrm>
            <a:custGeom>
              <a:avLst/>
              <a:gdLst/>
              <a:ahLst/>
              <a:cxnLst/>
              <a:rect l="l" t="t" r="r" b="b"/>
              <a:pathLst>
                <a:path w="4189292" h="2113092">
                  <a:moveTo>
                    <a:pt x="0" y="0"/>
                  </a:moveTo>
                  <a:lnTo>
                    <a:pt x="4189292" y="0"/>
                  </a:lnTo>
                  <a:lnTo>
                    <a:pt x="4189292"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4189292"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29309"/>
            <a:ext cx="14960568" cy="699095"/>
            <a:chOff x="0" y="0"/>
            <a:chExt cx="4189292" cy="195762"/>
          </a:xfrm>
        </p:grpSpPr>
        <p:sp>
          <p:nvSpPr>
            <p:cNvPr id="6" name="Freeform 6"/>
            <p:cNvSpPr/>
            <p:nvPr/>
          </p:nvSpPr>
          <p:spPr>
            <a:xfrm>
              <a:off x="0" y="0"/>
              <a:ext cx="4189292" cy="195762"/>
            </a:xfrm>
            <a:custGeom>
              <a:avLst/>
              <a:gdLst/>
              <a:ahLst/>
              <a:cxnLst/>
              <a:rect l="l" t="t" r="r" b="b"/>
              <a:pathLst>
                <a:path w="4189292" h="195762">
                  <a:moveTo>
                    <a:pt x="0" y="0"/>
                  </a:moveTo>
                  <a:lnTo>
                    <a:pt x="4189292" y="0"/>
                  </a:lnTo>
                  <a:lnTo>
                    <a:pt x="4189292" y="195762"/>
                  </a:lnTo>
                  <a:lnTo>
                    <a:pt x="0" y="195762"/>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4189292" cy="23386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9144000" y="2644377"/>
            <a:ext cx="6445970" cy="5646212"/>
          </a:xfrm>
          <a:custGeom>
            <a:avLst/>
            <a:gdLst/>
            <a:ahLst/>
            <a:cxnLst/>
            <a:rect l="l" t="t" r="r" b="b"/>
            <a:pathLst>
              <a:path w="6445970" h="5646212">
                <a:moveTo>
                  <a:pt x="0" y="0"/>
                </a:moveTo>
                <a:lnTo>
                  <a:pt x="6445970" y="0"/>
                </a:lnTo>
                <a:lnTo>
                  <a:pt x="6445970" y="5646212"/>
                </a:lnTo>
                <a:lnTo>
                  <a:pt x="0" y="5646212"/>
                </a:lnTo>
                <a:lnTo>
                  <a:pt x="0" y="0"/>
                </a:lnTo>
                <a:close/>
              </a:path>
            </a:pathLst>
          </a:custGeom>
          <a:blipFill>
            <a:blip r:embed="rId2"/>
            <a:stretch>
              <a:fillRect l="-32586" r="-28183" b="-3421"/>
            </a:stretch>
          </a:blipFill>
        </p:spPr>
        <p:txBody>
          <a:bodyPr/>
          <a:lstStyle/>
          <a:p>
            <a:endParaRPr lang="en-US"/>
          </a:p>
        </p:txBody>
      </p:sp>
      <p:sp>
        <p:nvSpPr>
          <p:cNvPr id="15" name="TextBox 15"/>
          <p:cNvSpPr txBox="1"/>
          <p:nvPr/>
        </p:nvSpPr>
        <p:spPr>
          <a:xfrm>
            <a:off x="2200267" y="1456916"/>
            <a:ext cx="5386677" cy="928514"/>
          </a:xfrm>
          <a:prstGeom prst="rect">
            <a:avLst/>
          </a:prstGeom>
        </p:spPr>
        <p:txBody>
          <a:bodyPr lIns="0" tIns="0" rIns="0" bIns="0" rtlCol="0" anchor="t">
            <a:spAutoFit/>
          </a:bodyPr>
          <a:lstStyle/>
          <a:p>
            <a:pPr marL="0" lvl="0" indent="0" algn="l">
              <a:lnSpc>
                <a:spcPts val="7622"/>
              </a:lnSpc>
              <a:spcBef>
                <a:spcPct val="0"/>
              </a:spcBef>
            </a:pPr>
            <a:r>
              <a:rPr lang="en-US" sz="5444" dirty="0">
                <a:solidFill>
                  <a:srgbClr val="FDFDFD"/>
                </a:solidFill>
                <a:latin typeface="Montserrat Bold" panose="00000800000000000000" pitchFamily="2" charset="0"/>
              </a:rPr>
              <a:t>KHÁCH HÀNG</a:t>
            </a:r>
          </a:p>
        </p:txBody>
      </p:sp>
      <p:sp>
        <p:nvSpPr>
          <p:cNvPr id="16" name="TextBox 16"/>
          <p:cNvSpPr txBox="1"/>
          <p:nvPr/>
        </p:nvSpPr>
        <p:spPr>
          <a:xfrm>
            <a:off x="1234341" y="2764416"/>
            <a:ext cx="7426955" cy="5658280"/>
          </a:xfrm>
          <a:prstGeom prst="rect">
            <a:avLst/>
          </a:prstGeom>
        </p:spPr>
        <p:txBody>
          <a:bodyPr lIns="0" tIns="0" rIns="0" bIns="0" rtlCol="0" anchor="t">
            <a:spAutoFit/>
          </a:bodyPr>
          <a:lstStyle/>
          <a:p>
            <a:pPr marL="565897" lvl="1" indent="-282949" algn="l">
              <a:lnSpc>
                <a:spcPts val="3669"/>
              </a:lnSpc>
              <a:spcBef>
                <a:spcPct val="0"/>
              </a:spcBef>
              <a:buFont typeface="Arial"/>
              <a:buChar char="•"/>
            </a:pPr>
            <a:r>
              <a:rPr lang="en-US" sz="2621" spc="-52" dirty="0" err="1">
                <a:solidFill>
                  <a:srgbClr val="FDFDFD"/>
                </a:solidFill>
                <a:latin typeface="Montserrat" panose="00000500000000000000" pitchFamily="2" charset="0"/>
              </a:rPr>
              <a:t>Hệ</a:t>
            </a:r>
            <a:r>
              <a:rPr lang="en-US" sz="2621" spc="-52" dirty="0">
                <a:solidFill>
                  <a:srgbClr val="FDFDFD"/>
                </a:solidFill>
                <a:latin typeface="Montserrat" panose="00000500000000000000" pitchFamily="2" charset="0"/>
              </a:rPr>
              <a:t> </a:t>
            </a:r>
            <a:r>
              <a:rPr lang="en-US" sz="2621" spc="-52" dirty="0" err="1">
                <a:solidFill>
                  <a:srgbClr val="FDFDFD"/>
                </a:solidFill>
                <a:latin typeface="Montserrat" panose="00000500000000000000" pitchFamily="2" charset="0"/>
              </a:rPr>
              <a:t>thống</a:t>
            </a:r>
            <a:r>
              <a:rPr lang="en-US" sz="2621" spc="-52" dirty="0">
                <a:solidFill>
                  <a:srgbClr val="FDFDFD"/>
                </a:solidFill>
                <a:latin typeface="Montserrat" panose="00000500000000000000" pitchFamily="2" charset="0"/>
              </a:rPr>
              <a:t> </a:t>
            </a:r>
            <a:r>
              <a:rPr lang="en-US" sz="2621" spc="-52" dirty="0" err="1">
                <a:solidFill>
                  <a:srgbClr val="FDFDFD"/>
                </a:solidFill>
                <a:latin typeface="Montserrat" panose="00000500000000000000" pitchFamily="2" charset="0"/>
              </a:rPr>
              <a:t>xử</a:t>
            </a:r>
            <a:r>
              <a:rPr lang="en-US" sz="2621" spc="-52" dirty="0">
                <a:solidFill>
                  <a:srgbClr val="FDFDFD"/>
                </a:solidFill>
                <a:latin typeface="Montserrat" panose="00000500000000000000" pitchFamily="2" charset="0"/>
              </a:rPr>
              <a:t> </a:t>
            </a:r>
            <a:r>
              <a:rPr lang="en-US" sz="2621" spc="-52" dirty="0" err="1">
                <a:solidFill>
                  <a:srgbClr val="FDFDFD"/>
                </a:solidFill>
                <a:latin typeface="Montserrat" panose="00000500000000000000" pitchFamily="2" charset="0"/>
              </a:rPr>
              <a:t>lý</a:t>
            </a:r>
            <a:r>
              <a:rPr lang="en-US" sz="2621" spc="-52" dirty="0">
                <a:solidFill>
                  <a:srgbClr val="FDFDFD"/>
                </a:solidFill>
                <a:latin typeface="Montserrat" panose="00000500000000000000" pitchFamily="2" charset="0"/>
              </a:rPr>
              <a:t> </a:t>
            </a:r>
            <a:r>
              <a:rPr lang="en-US" sz="2621" spc="-52" dirty="0" err="1">
                <a:solidFill>
                  <a:srgbClr val="FDFDFD"/>
                </a:solidFill>
                <a:latin typeface="Montserrat" panose="00000500000000000000" pitchFamily="2" charset="0"/>
              </a:rPr>
              <a:t>thanh</a:t>
            </a:r>
            <a:r>
              <a:rPr lang="en-US" sz="2621" spc="-52" dirty="0">
                <a:solidFill>
                  <a:srgbClr val="FDFDFD"/>
                </a:solidFill>
                <a:latin typeface="Montserrat" panose="00000500000000000000" pitchFamily="2" charset="0"/>
              </a:rPr>
              <a:t> </a:t>
            </a:r>
            <a:r>
              <a:rPr lang="en-US" sz="2621" spc="-52" dirty="0" err="1">
                <a:solidFill>
                  <a:srgbClr val="FDFDFD"/>
                </a:solidFill>
                <a:latin typeface="Montserrat" panose="00000500000000000000" pitchFamily="2" charset="0"/>
              </a:rPr>
              <a:t>t</a:t>
            </a:r>
            <a:r>
              <a:rPr lang="en-US" sz="2621" u="none" strike="noStrike" spc="-52" dirty="0" err="1">
                <a:solidFill>
                  <a:srgbClr val="FDFDFD"/>
                </a:solidFill>
                <a:latin typeface="Montserrat" panose="00000500000000000000" pitchFamily="2" charset="0"/>
              </a:rPr>
              <a:t>oán</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từ</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khách</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hàng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và</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ghi</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nhận</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thông</a:t>
            </a:r>
            <a:r>
              <a:rPr lang="en-US" sz="2621" u="none" strike="noStrike" spc="-52" dirty="0">
                <a:solidFill>
                  <a:srgbClr val="FDFDFD"/>
                </a:solidFill>
                <a:latin typeface="Montserrat" panose="00000500000000000000" pitchFamily="2" charset="0"/>
              </a:rPr>
              <a:t> tin </a:t>
            </a:r>
            <a:r>
              <a:rPr lang="en-US" sz="2621" u="none" strike="noStrike" spc="-52" dirty="0" err="1">
                <a:solidFill>
                  <a:srgbClr val="FDFDFD"/>
                </a:solidFill>
                <a:latin typeface="Montserrat" panose="00000500000000000000" pitchFamily="2" charset="0"/>
              </a:rPr>
              <a:t>về</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hóa</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đơn</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và</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phí</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vận</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chuyển</a:t>
            </a:r>
            <a:r>
              <a:rPr lang="en-US" sz="2621" u="none" strike="noStrike" spc="-52" dirty="0">
                <a:solidFill>
                  <a:srgbClr val="FDFDFD"/>
                </a:solidFill>
                <a:latin typeface="Montserrat" panose="00000500000000000000" pitchFamily="2" charset="0"/>
              </a:rPr>
              <a:t>.</a:t>
            </a:r>
          </a:p>
          <a:p>
            <a:pPr marL="565897" lvl="1" indent="-282949" algn="l">
              <a:lnSpc>
                <a:spcPts val="3669"/>
              </a:lnSpc>
              <a:spcBef>
                <a:spcPct val="0"/>
              </a:spcBef>
              <a:buFont typeface="Arial"/>
              <a:buChar char="•"/>
            </a:pPr>
            <a:r>
              <a:rPr lang="en-US" sz="2621" u="none" strike="noStrike" spc="-52" dirty="0" err="1">
                <a:solidFill>
                  <a:srgbClr val="FDFDFD"/>
                </a:solidFill>
                <a:latin typeface="Montserrat" panose="00000500000000000000" pitchFamily="2" charset="0"/>
              </a:rPr>
              <a:t>Hệ</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thống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cập</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nhật</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đơn</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hàng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nhanh</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chóng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để</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người</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dùng</a:t>
            </a:r>
            <a:r>
              <a:rPr lang="en-US" sz="2621" u="none" strike="noStrike" spc="-52" dirty="0">
                <a:solidFill>
                  <a:srgbClr val="FDFDFD"/>
                </a:solidFill>
                <a:latin typeface="Montserrat" panose="00000500000000000000" pitchFamily="2" charset="0"/>
              </a:rPr>
              <a:t>.</a:t>
            </a:r>
          </a:p>
          <a:p>
            <a:pPr marL="565897" lvl="1" indent="-282949" algn="l">
              <a:lnSpc>
                <a:spcPts val="3669"/>
              </a:lnSpc>
              <a:spcBef>
                <a:spcPct val="0"/>
              </a:spcBef>
              <a:buFont typeface="Arial"/>
              <a:buChar char="•"/>
            </a:pPr>
            <a:r>
              <a:rPr lang="en-US" sz="2621" u="none" strike="noStrike" spc="-52" dirty="0" err="1">
                <a:solidFill>
                  <a:srgbClr val="FDFDFD"/>
                </a:solidFill>
                <a:latin typeface="Montserrat" panose="00000500000000000000" pitchFamily="2" charset="0"/>
              </a:rPr>
              <a:t>Hệ</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thống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cung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cấp</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các</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dịch</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vụ</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vận</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chuyển</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đa</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dạng</a:t>
            </a:r>
            <a:endParaRPr lang="en-US" sz="2621" u="none" strike="noStrike" spc="-52" dirty="0">
              <a:solidFill>
                <a:srgbClr val="FDFDFD"/>
              </a:solidFill>
              <a:latin typeface="Montserrat" panose="00000500000000000000" pitchFamily="2" charset="0"/>
            </a:endParaRPr>
          </a:p>
          <a:p>
            <a:pPr marL="565897" lvl="1" indent="-282949" algn="l">
              <a:lnSpc>
                <a:spcPts val="3669"/>
              </a:lnSpc>
              <a:spcBef>
                <a:spcPct val="0"/>
              </a:spcBef>
              <a:buFont typeface="Arial"/>
              <a:buChar char="•"/>
            </a:pPr>
            <a:r>
              <a:rPr lang="en-US" sz="2621" u="none" strike="noStrike" spc="-52" dirty="0" err="1">
                <a:solidFill>
                  <a:srgbClr val="FDFDFD"/>
                </a:solidFill>
                <a:latin typeface="Montserrat" panose="00000500000000000000" pitchFamily="2" charset="0"/>
              </a:rPr>
              <a:t>Có</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một</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hệ</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thống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thanh</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toán</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trực</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tuyến</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được</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bảo</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mật</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tốt</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để</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thông</a:t>
            </a:r>
            <a:r>
              <a:rPr lang="en-US" sz="2621" u="none" strike="noStrike" spc="-52" dirty="0">
                <a:solidFill>
                  <a:srgbClr val="FDFDFD"/>
                </a:solidFill>
                <a:latin typeface="Montserrat" panose="00000500000000000000" pitchFamily="2" charset="0"/>
              </a:rPr>
              <a:t> tin </a:t>
            </a:r>
            <a:r>
              <a:rPr lang="en-US" sz="2621" u="none" strike="noStrike" spc="-52" dirty="0" err="1">
                <a:solidFill>
                  <a:srgbClr val="FDFDFD"/>
                </a:solidFill>
                <a:latin typeface="Montserrat" panose="00000500000000000000" pitchFamily="2" charset="0"/>
              </a:rPr>
              <a:t>khách</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hàng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không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phải</a:t>
            </a:r>
            <a:r>
              <a:rPr lang="en-US" sz="2621" u="none" strike="noStrike" spc="-52" dirty="0">
                <a:solidFill>
                  <a:srgbClr val="FDFDFD"/>
                </a:solidFill>
                <a:latin typeface="Montserrat" panose="00000500000000000000" pitchFamily="2" charset="0"/>
              </a:rPr>
              <a:t> lo </a:t>
            </a:r>
            <a:r>
              <a:rPr lang="en-US" sz="2621" u="none" strike="noStrike" spc="-52" dirty="0" err="1">
                <a:solidFill>
                  <a:srgbClr val="FDFDFD"/>
                </a:solidFill>
                <a:latin typeface="Montserrat" panose="00000500000000000000" pitchFamily="2" charset="0"/>
              </a:rPr>
              <a:t>lắng</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về</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việc</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mất</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mát</a:t>
            </a:r>
            <a:r>
              <a:rPr lang="en-US" sz="2621" u="none" strike="noStrike" spc="-52" dirty="0">
                <a:solidFill>
                  <a:srgbClr val="FDFDFD"/>
                </a:solidFill>
                <a:latin typeface="Montserrat" panose="00000500000000000000" pitchFamily="2" charset="0"/>
              </a:rPr>
              <a:t> </a:t>
            </a:r>
            <a:r>
              <a:rPr lang="en-US" sz="2621" u="none" strike="noStrike" spc="-52" dirty="0" err="1">
                <a:solidFill>
                  <a:srgbClr val="FDFDFD"/>
                </a:solidFill>
                <a:latin typeface="Montserrat" panose="00000500000000000000" pitchFamily="2" charset="0"/>
              </a:rPr>
              <a:t>thông</a:t>
            </a:r>
            <a:r>
              <a:rPr lang="en-US" sz="2621" u="none" strike="noStrike" spc="-52" dirty="0">
                <a:solidFill>
                  <a:srgbClr val="FDFDFD"/>
                </a:solidFill>
                <a:latin typeface="Montserrat" panose="00000500000000000000" pitchFamily="2" charset="0"/>
              </a:rPr>
              <a:t> tin.</a:t>
            </a:r>
          </a:p>
          <a:p>
            <a:pPr marL="0" lvl="0" indent="0" algn="l">
              <a:lnSpc>
                <a:spcPts val="3669"/>
              </a:lnSpc>
              <a:spcBef>
                <a:spcPct val="0"/>
              </a:spcBef>
            </a:pPr>
            <a:endParaRPr lang="en-US" sz="2621" u="none" strike="noStrike" spc="-52" dirty="0">
              <a:solidFill>
                <a:srgbClr val="FDFDFD"/>
              </a:solidFill>
              <a:latin typeface="Montserrat" panose="000005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14960568" cy="7546156"/>
            <a:chOff x="0" y="0"/>
            <a:chExt cx="4189292" cy="2113092"/>
          </a:xfrm>
        </p:grpSpPr>
        <p:sp>
          <p:nvSpPr>
            <p:cNvPr id="3" name="Freeform 3"/>
            <p:cNvSpPr/>
            <p:nvPr/>
          </p:nvSpPr>
          <p:spPr>
            <a:xfrm>
              <a:off x="0" y="0"/>
              <a:ext cx="4189292" cy="2113092"/>
            </a:xfrm>
            <a:custGeom>
              <a:avLst/>
              <a:gdLst/>
              <a:ahLst/>
              <a:cxnLst/>
              <a:rect l="l" t="t" r="r" b="b"/>
              <a:pathLst>
                <a:path w="4189292" h="2113092">
                  <a:moveTo>
                    <a:pt x="0" y="0"/>
                  </a:moveTo>
                  <a:lnTo>
                    <a:pt x="4189292" y="0"/>
                  </a:lnTo>
                  <a:lnTo>
                    <a:pt x="4189292"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4189292"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29309"/>
            <a:ext cx="14960568" cy="699095"/>
            <a:chOff x="0" y="0"/>
            <a:chExt cx="4189292" cy="195762"/>
          </a:xfrm>
        </p:grpSpPr>
        <p:sp>
          <p:nvSpPr>
            <p:cNvPr id="6" name="Freeform 6"/>
            <p:cNvSpPr/>
            <p:nvPr/>
          </p:nvSpPr>
          <p:spPr>
            <a:xfrm>
              <a:off x="0" y="0"/>
              <a:ext cx="4189292" cy="195762"/>
            </a:xfrm>
            <a:custGeom>
              <a:avLst/>
              <a:gdLst/>
              <a:ahLst/>
              <a:cxnLst/>
              <a:rect l="l" t="t" r="r" b="b"/>
              <a:pathLst>
                <a:path w="4189292" h="195762">
                  <a:moveTo>
                    <a:pt x="0" y="0"/>
                  </a:moveTo>
                  <a:lnTo>
                    <a:pt x="4189292" y="0"/>
                  </a:lnTo>
                  <a:lnTo>
                    <a:pt x="4189292" y="195762"/>
                  </a:lnTo>
                  <a:lnTo>
                    <a:pt x="0" y="195762"/>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4189292" cy="23386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1356956" y="2826870"/>
            <a:ext cx="7152027" cy="5463718"/>
          </a:xfrm>
          <a:custGeom>
            <a:avLst/>
            <a:gdLst/>
            <a:ahLst/>
            <a:cxnLst/>
            <a:rect l="l" t="t" r="r" b="b"/>
            <a:pathLst>
              <a:path w="7152027" h="5463718">
                <a:moveTo>
                  <a:pt x="0" y="0"/>
                </a:moveTo>
                <a:lnTo>
                  <a:pt x="7152028" y="0"/>
                </a:lnTo>
                <a:lnTo>
                  <a:pt x="7152028" y="5463719"/>
                </a:lnTo>
                <a:lnTo>
                  <a:pt x="0" y="5463719"/>
                </a:lnTo>
                <a:lnTo>
                  <a:pt x="0" y="0"/>
                </a:lnTo>
                <a:close/>
              </a:path>
            </a:pathLst>
          </a:custGeom>
          <a:blipFill>
            <a:blip r:embed="rId2"/>
            <a:stretch>
              <a:fillRect l="-11278" r="-11278"/>
            </a:stretch>
          </a:blipFill>
        </p:spPr>
        <p:txBody>
          <a:bodyPr/>
          <a:lstStyle/>
          <a:p>
            <a:endParaRPr lang="en-US"/>
          </a:p>
        </p:txBody>
      </p:sp>
      <p:sp>
        <p:nvSpPr>
          <p:cNvPr id="15" name="TextBox 15"/>
          <p:cNvSpPr txBox="1"/>
          <p:nvPr/>
        </p:nvSpPr>
        <p:spPr>
          <a:xfrm>
            <a:off x="10289557" y="1584031"/>
            <a:ext cx="5386677" cy="928514"/>
          </a:xfrm>
          <a:prstGeom prst="rect">
            <a:avLst/>
          </a:prstGeom>
        </p:spPr>
        <p:txBody>
          <a:bodyPr lIns="0" tIns="0" rIns="0" bIns="0" rtlCol="0" anchor="t">
            <a:spAutoFit/>
          </a:bodyPr>
          <a:lstStyle/>
          <a:p>
            <a:pPr marL="0" lvl="0" indent="0" algn="l">
              <a:lnSpc>
                <a:spcPts val="7622"/>
              </a:lnSpc>
              <a:spcBef>
                <a:spcPct val="0"/>
              </a:spcBef>
            </a:pPr>
            <a:r>
              <a:rPr lang="en-US" sz="5444" dirty="0">
                <a:solidFill>
                  <a:srgbClr val="FDFDFD"/>
                </a:solidFill>
                <a:latin typeface="Montserrat Bold" panose="00000800000000000000" pitchFamily="2" charset="0"/>
              </a:rPr>
              <a:t>NHÂN VIÊN</a:t>
            </a:r>
          </a:p>
        </p:txBody>
      </p:sp>
      <p:sp>
        <p:nvSpPr>
          <p:cNvPr id="16" name="TextBox 16"/>
          <p:cNvSpPr txBox="1"/>
          <p:nvPr/>
        </p:nvSpPr>
        <p:spPr>
          <a:xfrm>
            <a:off x="8969261" y="2750670"/>
            <a:ext cx="6706973" cy="6317050"/>
          </a:xfrm>
          <a:prstGeom prst="rect">
            <a:avLst/>
          </a:prstGeom>
        </p:spPr>
        <p:txBody>
          <a:bodyPr lIns="0" tIns="0" rIns="0" bIns="0" rtlCol="0" anchor="t">
            <a:spAutoFit/>
          </a:bodyPr>
          <a:lstStyle/>
          <a:p>
            <a:pPr marL="511038" lvl="1" indent="-255519">
              <a:lnSpc>
                <a:spcPts val="3313"/>
              </a:lnSpc>
              <a:buFont typeface="Arial"/>
              <a:buChar char="•"/>
            </a:pPr>
            <a:r>
              <a:rPr lang="en-US" sz="2367" spc="-47" dirty="0">
                <a:solidFill>
                  <a:srgbClr val="FDFDFD"/>
                </a:solidFill>
                <a:latin typeface="Montserrat" panose="00000500000000000000" pitchFamily="2" charset="0"/>
              </a:rPr>
              <a:t>Giao </a:t>
            </a:r>
            <a:r>
              <a:rPr lang="en-US" sz="2367" spc="-47" dirty="0" err="1">
                <a:solidFill>
                  <a:srgbClr val="FDFDFD"/>
                </a:solidFill>
                <a:latin typeface="Montserrat" panose="00000500000000000000" pitchFamily="2" charset="0"/>
              </a:rPr>
              <a:t>diện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của</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của</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hệ</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thống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cần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phải</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hiện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đại</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nhưng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đơn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giản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trong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thao</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tác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sử</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dụng</a:t>
            </a:r>
            <a:endParaRPr lang="en-US" sz="2367" spc="-47" dirty="0">
              <a:solidFill>
                <a:srgbClr val="FDFDFD"/>
              </a:solidFill>
              <a:latin typeface="Montserrat" panose="00000500000000000000" pitchFamily="2" charset="0"/>
            </a:endParaRPr>
          </a:p>
          <a:p>
            <a:pPr marL="511038" lvl="1" indent="-255519">
              <a:lnSpc>
                <a:spcPts val="3313"/>
              </a:lnSpc>
              <a:buFont typeface="Arial"/>
              <a:buChar char="•"/>
            </a:pPr>
            <a:r>
              <a:rPr lang="en-US" sz="2367" spc="-47" dirty="0">
                <a:solidFill>
                  <a:srgbClr val="FDFDFD"/>
                </a:solidFill>
                <a:latin typeface="Montserrat" panose="00000500000000000000" pitchFamily="2" charset="0"/>
              </a:rPr>
              <a:t>Thông tin </a:t>
            </a:r>
            <a:r>
              <a:rPr lang="en-US" sz="2367" spc="-47" dirty="0" err="1">
                <a:solidFill>
                  <a:srgbClr val="FDFDFD"/>
                </a:solidFill>
                <a:latin typeface="Montserrat" panose="00000500000000000000" pitchFamily="2" charset="0"/>
              </a:rPr>
              <a:t>tài</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khoản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được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tạo</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dễ</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dàng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và</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được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phân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quyền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theo</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địa</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điểm</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làm</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việc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và</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có</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thể</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yên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tâm</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về</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tính</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bảo</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mật</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của</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tài</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khoản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đó</a:t>
            </a:r>
            <a:r>
              <a:rPr lang="en-US" sz="2367" spc="-47" dirty="0">
                <a:solidFill>
                  <a:srgbClr val="FDFDFD"/>
                </a:solidFill>
                <a:latin typeface="Montserrat" panose="00000500000000000000" pitchFamily="2" charset="0"/>
              </a:rPr>
              <a:t>.</a:t>
            </a:r>
          </a:p>
          <a:p>
            <a:pPr marL="511038" lvl="1" indent="-255519">
              <a:lnSpc>
                <a:spcPts val="3313"/>
              </a:lnSpc>
              <a:buFont typeface="Arial"/>
              <a:buChar char="•"/>
            </a:pPr>
            <a:r>
              <a:rPr lang="en-US" sz="2367" spc="-47" dirty="0" err="1">
                <a:solidFill>
                  <a:srgbClr val="FDFDFD"/>
                </a:solidFill>
                <a:latin typeface="Montserrat" panose="00000500000000000000" pitchFamily="2" charset="0"/>
              </a:rPr>
              <a:t>Hệ</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thống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cho</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phép</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nhân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viên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dễ</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dàng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truy</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cập</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thông</a:t>
            </a:r>
            <a:r>
              <a:rPr lang="en-US" sz="2367" spc="-47" dirty="0">
                <a:solidFill>
                  <a:srgbClr val="FDFDFD"/>
                </a:solidFill>
                <a:latin typeface="Montserrat" panose="00000500000000000000" pitchFamily="2" charset="0"/>
              </a:rPr>
              <a:t> tin </a:t>
            </a:r>
            <a:r>
              <a:rPr lang="en-US" sz="2367" spc="-47" dirty="0" err="1">
                <a:solidFill>
                  <a:srgbClr val="FDFDFD"/>
                </a:solidFill>
                <a:latin typeface="Montserrat" panose="00000500000000000000" pitchFamily="2" charset="0"/>
              </a:rPr>
              <a:t>liên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quan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đến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đơn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hàng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khách</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hàng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và</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các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vấn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đề</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liên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quan</a:t>
            </a:r>
            <a:r>
              <a:rPr lang="en-US" sz="2367" spc="-47" dirty="0">
                <a:solidFill>
                  <a:srgbClr val="FDFDFD"/>
                </a:solidFill>
                <a:latin typeface="Montserrat" panose="00000500000000000000" pitchFamily="2" charset="0"/>
              </a:rPr>
              <a:t>.</a:t>
            </a:r>
          </a:p>
          <a:p>
            <a:pPr marL="511038" lvl="1" indent="-255519">
              <a:lnSpc>
                <a:spcPts val="3313"/>
              </a:lnSpc>
              <a:buFont typeface="Arial"/>
              <a:buChar char="•"/>
            </a:pPr>
            <a:r>
              <a:rPr lang="en-US" sz="2367" spc="-47" dirty="0" err="1">
                <a:solidFill>
                  <a:srgbClr val="FDFDFD"/>
                </a:solidFill>
                <a:latin typeface="Montserrat" panose="00000500000000000000" pitchFamily="2" charset="0"/>
              </a:rPr>
              <a:t>Có</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công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cụ</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giao</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tiếp</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hiệu</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quả</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để</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liên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lạc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với</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các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bên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khác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trong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hệ</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thống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và</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chức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năng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nhận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thông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báo</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hỗ</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trợ</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khách</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hàng</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cần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được</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quan</a:t>
            </a:r>
            <a:r>
              <a:rPr lang="en-US" sz="2367" spc="-47" dirty="0">
                <a:solidFill>
                  <a:srgbClr val="FDFDFD"/>
                </a:solidFill>
                <a:latin typeface="Montserrat" panose="00000500000000000000" pitchFamily="2" charset="0"/>
              </a:rPr>
              <a:t> </a:t>
            </a:r>
            <a:r>
              <a:rPr lang="en-US" sz="2367" spc="-47" dirty="0" err="1">
                <a:solidFill>
                  <a:srgbClr val="FDFDFD"/>
                </a:solidFill>
                <a:latin typeface="Montserrat" panose="00000500000000000000" pitchFamily="2" charset="0"/>
              </a:rPr>
              <a:t>tâm</a:t>
            </a:r>
            <a:r>
              <a:rPr lang="en-US" sz="2367" spc="-47" dirty="0">
                <a:solidFill>
                  <a:srgbClr val="FDFDFD"/>
                </a:solidFill>
                <a:latin typeface="Montserrat" panose="00000500000000000000" pitchFamily="2" charset="0"/>
              </a:rPr>
              <a:t>.</a:t>
            </a:r>
          </a:p>
          <a:p>
            <a:pPr marL="0" lvl="0" indent="0" algn="l">
              <a:lnSpc>
                <a:spcPts val="3313"/>
              </a:lnSpc>
              <a:spcBef>
                <a:spcPct val="0"/>
              </a:spcBef>
            </a:pPr>
            <a:endParaRPr lang="en-US" sz="2367" spc="-47" dirty="0">
              <a:solidFill>
                <a:srgbClr val="FDFDFD"/>
              </a:solidFill>
              <a:latin typeface="Montserrat"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14960568" cy="7546156"/>
            <a:chOff x="0" y="0"/>
            <a:chExt cx="4189292" cy="2113092"/>
          </a:xfrm>
        </p:grpSpPr>
        <p:sp>
          <p:nvSpPr>
            <p:cNvPr id="3" name="Freeform 3"/>
            <p:cNvSpPr/>
            <p:nvPr/>
          </p:nvSpPr>
          <p:spPr>
            <a:xfrm>
              <a:off x="0" y="0"/>
              <a:ext cx="4189292" cy="2113092"/>
            </a:xfrm>
            <a:custGeom>
              <a:avLst/>
              <a:gdLst/>
              <a:ahLst/>
              <a:cxnLst/>
              <a:rect l="l" t="t" r="r" b="b"/>
              <a:pathLst>
                <a:path w="4189292" h="2113092">
                  <a:moveTo>
                    <a:pt x="0" y="0"/>
                  </a:moveTo>
                  <a:lnTo>
                    <a:pt x="4189292" y="0"/>
                  </a:lnTo>
                  <a:lnTo>
                    <a:pt x="4189292"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4189292"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29309"/>
            <a:ext cx="14960568" cy="699095"/>
            <a:chOff x="0" y="0"/>
            <a:chExt cx="4189292" cy="195762"/>
          </a:xfrm>
        </p:grpSpPr>
        <p:sp>
          <p:nvSpPr>
            <p:cNvPr id="6" name="Freeform 6"/>
            <p:cNvSpPr/>
            <p:nvPr/>
          </p:nvSpPr>
          <p:spPr>
            <a:xfrm>
              <a:off x="0" y="0"/>
              <a:ext cx="4189292" cy="195762"/>
            </a:xfrm>
            <a:custGeom>
              <a:avLst/>
              <a:gdLst/>
              <a:ahLst/>
              <a:cxnLst/>
              <a:rect l="l" t="t" r="r" b="b"/>
              <a:pathLst>
                <a:path w="4189292" h="195762">
                  <a:moveTo>
                    <a:pt x="0" y="0"/>
                  </a:moveTo>
                  <a:lnTo>
                    <a:pt x="4189292" y="0"/>
                  </a:lnTo>
                  <a:lnTo>
                    <a:pt x="4189292" y="195762"/>
                  </a:lnTo>
                  <a:lnTo>
                    <a:pt x="0" y="195762"/>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4189292" cy="23386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10679645" y="1932863"/>
            <a:ext cx="4323101" cy="6421274"/>
          </a:xfrm>
          <a:custGeom>
            <a:avLst/>
            <a:gdLst/>
            <a:ahLst/>
            <a:cxnLst/>
            <a:rect l="l" t="t" r="r" b="b"/>
            <a:pathLst>
              <a:path w="4323101" h="6421274">
                <a:moveTo>
                  <a:pt x="0" y="0"/>
                </a:moveTo>
                <a:lnTo>
                  <a:pt x="4323101" y="0"/>
                </a:lnTo>
                <a:lnTo>
                  <a:pt x="4323101" y="6421274"/>
                </a:lnTo>
                <a:lnTo>
                  <a:pt x="0" y="6421274"/>
                </a:lnTo>
                <a:lnTo>
                  <a:pt x="0" y="0"/>
                </a:lnTo>
                <a:close/>
              </a:path>
            </a:pathLst>
          </a:custGeom>
          <a:blipFill>
            <a:blip r:embed="rId2"/>
            <a:stretch>
              <a:fillRect l="-109545" r="-77258"/>
            </a:stretch>
          </a:blipFill>
        </p:spPr>
        <p:txBody>
          <a:bodyPr/>
          <a:lstStyle/>
          <a:p>
            <a:endParaRPr lang="en-US"/>
          </a:p>
        </p:txBody>
      </p:sp>
      <p:sp>
        <p:nvSpPr>
          <p:cNvPr id="15" name="TextBox 15"/>
          <p:cNvSpPr txBox="1"/>
          <p:nvPr/>
        </p:nvSpPr>
        <p:spPr>
          <a:xfrm>
            <a:off x="2200267" y="1683502"/>
            <a:ext cx="5386677" cy="928514"/>
          </a:xfrm>
          <a:prstGeom prst="rect">
            <a:avLst/>
          </a:prstGeom>
        </p:spPr>
        <p:txBody>
          <a:bodyPr lIns="0" tIns="0" rIns="0" bIns="0" rtlCol="0" anchor="t">
            <a:spAutoFit/>
          </a:bodyPr>
          <a:lstStyle/>
          <a:p>
            <a:pPr marL="0" lvl="0" indent="0" algn="l">
              <a:lnSpc>
                <a:spcPts val="7622"/>
              </a:lnSpc>
              <a:spcBef>
                <a:spcPct val="0"/>
              </a:spcBef>
            </a:pPr>
            <a:r>
              <a:rPr lang="en-US" sz="5444" dirty="0">
                <a:solidFill>
                  <a:srgbClr val="FDFDFD"/>
                </a:solidFill>
                <a:latin typeface="Montserrat Bold" panose="00000800000000000000" pitchFamily="2" charset="0"/>
              </a:rPr>
              <a:t>TRƯỞNG ĐIỂM</a:t>
            </a:r>
          </a:p>
        </p:txBody>
      </p:sp>
      <p:sp>
        <p:nvSpPr>
          <p:cNvPr id="16" name="TextBox 16"/>
          <p:cNvSpPr txBox="1"/>
          <p:nvPr/>
        </p:nvSpPr>
        <p:spPr>
          <a:xfrm>
            <a:off x="1028700" y="2897766"/>
            <a:ext cx="8503446" cy="5965864"/>
          </a:xfrm>
          <a:prstGeom prst="rect">
            <a:avLst/>
          </a:prstGeom>
        </p:spPr>
        <p:txBody>
          <a:bodyPr lIns="0" tIns="0" rIns="0" bIns="0" rtlCol="0" anchor="t">
            <a:spAutoFit/>
          </a:bodyPr>
          <a:lstStyle/>
          <a:p>
            <a:pPr marL="608380" lvl="1" indent="-304190">
              <a:lnSpc>
                <a:spcPts val="3945"/>
              </a:lnSpc>
              <a:buFont typeface="Arial"/>
              <a:buChar char="•"/>
            </a:pPr>
            <a:r>
              <a:rPr lang="en-US" sz="2817" spc="-56" dirty="0">
                <a:solidFill>
                  <a:srgbClr val="FDFDFD"/>
                </a:solidFill>
                <a:latin typeface="Montserrat "/>
              </a:rPr>
              <a:t>Giao </a:t>
            </a:r>
            <a:r>
              <a:rPr lang="en-US" sz="2817" spc="-56" dirty="0" err="1">
                <a:solidFill>
                  <a:srgbClr val="FDFDFD"/>
                </a:solidFill>
                <a:latin typeface="Montserrat "/>
              </a:rPr>
              <a:t>diện</a:t>
            </a:r>
            <a:r>
              <a:rPr lang="en-US" sz="2817" spc="-56" dirty="0">
                <a:solidFill>
                  <a:srgbClr val="FDFDFD"/>
                </a:solidFill>
                <a:latin typeface="Montserrat "/>
              </a:rPr>
              <a:t> </a:t>
            </a:r>
            <a:r>
              <a:rPr lang="en-US" sz="2817" spc="-56" dirty="0" err="1">
                <a:solidFill>
                  <a:srgbClr val="FDFDFD"/>
                </a:solidFill>
                <a:latin typeface="Montserrat "/>
              </a:rPr>
              <a:t>của</a:t>
            </a:r>
            <a:r>
              <a:rPr lang="en-US" sz="2817" spc="-56" dirty="0">
                <a:solidFill>
                  <a:srgbClr val="FDFDFD"/>
                </a:solidFill>
                <a:latin typeface="Montserrat "/>
              </a:rPr>
              <a:t> </a:t>
            </a:r>
            <a:r>
              <a:rPr lang="en-US" sz="2817" spc="-56" dirty="0" err="1">
                <a:solidFill>
                  <a:srgbClr val="FDFDFD"/>
                </a:solidFill>
                <a:latin typeface="Montserrat "/>
              </a:rPr>
              <a:t>của</a:t>
            </a:r>
            <a:r>
              <a:rPr lang="en-US" sz="2817" spc="-56" dirty="0">
                <a:solidFill>
                  <a:srgbClr val="FDFDFD"/>
                </a:solidFill>
                <a:latin typeface="Montserrat "/>
              </a:rPr>
              <a:t> </a:t>
            </a:r>
            <a:r>
              <a:rPr lang="en-US" sz="2817" spc="-56" dirty="0" err="1">
                <a:solidFill>
                  <a:srgbClr val="FDFDFD"/>
                </a:solidFill>
                <a:latin typeface="Montserrat "/>
              </a:rPr>
              <a:t>hệ</a:t>
            </a:r>
            <a:r>
              <a:rPr lang="en-US" sz="2817" spc="-56" dirty="0">
                <a:solidFill>
                  <a:srgbClr val="FDFDFD"/>
                </a:solidFill>
                <a:latin typeface="Montserrat "/>
              </a:rPr>
              <a:t> </a:t>
            </a:r>
            <a:r>
              <a:rPr lang="en-US" sz="2817" spc="-56" dirty="0" err="1">
                <a:solidFill>
                  <a:srgbClr val="FDFDFD"/>
                </a:solidFill>
                <a:latin typeface="Montserrat "/>
              </a:rPr>
              <a:t>thống</a:t>
            </a:r>
            <a:r>
              <a:rPr lang="en-US" sz="2817" spc="-56" dirty="0">
                <a:solidFill>
                  <a:srgbClr val="FDFDFD"/>
                </a:solidFill>
                <a:latin typeface="Montserrat "/>
              </a:rPr>
              <a:t> </a:t>
            </a:r>
            <a:r>
              <a:rPr lang="en-US" sz="2817" spc="-56" dirty="0" err="1">
                <a:solidFill>
                  <a:srgbClr val="FDFDFD"/>
                </a:solidFill>
                <a:latin typeface="Montserrat "/>
              </a:rPr>
              <a:t>cần</a:t>
            </a:r>
            <a:r>
              <a:rPr lang="en-US" sz="2817" spc="-56" dirty="0">
                <a:solidFill>
                  <a:srgbClr val="FDFDFD"/>
                </a:solidFill>
                <a:latin typeface="Montserrat "/>
              </a:rPr>
              <a:t> </a:t>
            </a:r>
            <a:r>
              <a:rPr lang="en-US" sz="2817" spc="-56" dirty="0" err="1">
                <a:solidFill>
                  <a:srgbClr val="FDFDFD"/>
                </a:solidFill>
                <a:latin typeface="Montserrat "/>
              </a:rPr>
              <a:t>phải</a:t>
            </a:r>
            <a:r>
              <a:rPr lang="en-US" sz="2817" spc="-56" dirty="0">
                <a:solidFill>
                  <a:srgbClr val="FDFDFD"/>
                </a:solidFill>
                <a:latin typeface="Montserrat "/>
              </a:rPr>
              <a:t> </a:t>
            </a:r>
            <a:r>
              <a:rPr lang="en-US" sz="2817" spc="-56" dirty="0" err="1">
                <a:solidFill>
                  <a:srgbClr val="FDFDFD"/>
                </a:solidFill>
                <a:latin typeface="Montserrat "/>
              </a:rPr>
              <a:t>hiện</a:t>
            </a:r>
            <a:r>
              <a:rPr lang="en-US" sz="2817" spc="-56" dirty="0">
                <a:solidFill>
                  <a:srgbClr val="FDFDFD"/>
                </a:solidFill>
                <a:latin typeface="Montserrat "/>
              </a:rPr>
              <a:t> </a:t>
            </a:r>
            <a:r>
              <a:rPr lang="en-US" sz="2817" spc="-56" dirty="0" err="1">
                <a:solidFill>
                  <a:srgbClr val="FDFDFD"/>
                </a:solidFill>
                <a:latin typeface="Montserrat "/>
              </a:rPr>
              <a:t>đại</a:t>
            </a:r>
            <a:r>
              <a:rPr lang="en-US" sz="2817" spc="-56" dirty="0">
                <a:solidFill>
                  <a:srgbClr val="FDFDFD"/>
                </a:solidFill>
                <a:latin typeface="Montserrat "/>
              </a:rPr>
              <a:t> </a:t>
            </a:r>
            <a:r>
              <a:rPr lang="en-US" sz="2817" spc="-56" dirty="0" err="1">
                <a:solidFill>
                  <a:srgbClr val="FDFDFD"/>
                </a:solidFill>
                <a:latin typeface="Montserrat "/>
              </a:rPr>
              <a:t>nhưng</a:t>
            </a:r>
            <a:r>
              <a:rPr lang="en-US" sz="2817" spc="-56" dirty="0">
                <a:solidFill>
                  <a:srgbClr val="FDFDFD"/>
                </a:solidFill>
                <a:latin typeface="Montserrat "/>
              </a:rPr>
              <a:t> </a:t>
            </a:r>
            <a:r>
              <a:rPr lang="en-US" sz="2817" spc="-56" dirty="0" err="1">
                <a:solidFill>
                  <a:srgbClr val="FDFDFD"/>
                </a:solidFill>
                <a:latin typeface="Montserrat "/>
              </a:rPr>
              <a:t>đơn</a:t>
            </a:r>
            <a:r>
              <a:rPr lang="en-US" sz="2817" spc="-56" dirty="0">
                <a:solidFill>
                  <a:srgbClr val="FDFDFD"/>
                </a:solidFill>
                <a:latin typeface="Montserrat "/>
              </a:rPr>
              <a:t> </a:t>
            </a:r>
            <a:r>
              <a:rPr lang="en-US" sz="2817" spc="-56" dirty="0" err="1">
                <a:solidFill>
                  <a:srgbClr val="FDFDFD"/>
                </a:solidFill>
                <a:latin typeface="Montserrat "/>
              </a:rPr>
              <a:t>giản</a:t>
            </a:r>
            <a:r>
              <a:rPr lang="en-US" sz="2817" spc="-56" dirty="0">
                <a:solidFill>
                  <a:srgbClr val="FDFDFD"/>
                </a:solidFill>
                <a:latin typeface="Montserrat "/>
              </a:rPr>
              <a:t> </a:t>
            </a:r>
            <a:r>
              <a:rPr lang="en-US" sz="2817" spc="-56" dirty="0" err="1">
                <a:solidFill>
                  <a:srgbClr val="FDFDFD"/>
                </a:solidFill>
                <a:latin typeface="Montserrat "/>
              </a:rPr>
              <a:t>trong</a:t>
            </a:r>
            <a:r>
              <a:rPr lang="en-US" sz="2817" spc="-56" dirty="0">
                <a:solidFill>
                  <a:srgbClr val="FDFDFD"/>
                </a:solidFill>
                <a:latin typeface="Montserrat "/>
              </a:rPr>
              <a:t> </a:t>
            </a:r>
            <a:r>
              <a:rPr lang="en-US" sz="2817" spc="-56" dirty="0" err="1">
                <a:solidFill>
                  <a:srgbClr val="FDFDFD"/>
                </a:solidFill>
                <a:latin typeface="Montserrat "/>
              </a:rPr>
              <a:t>thao</a:t>
            </a:r>
            <a:r>
              <a:rPr lang="en-US" sz="2817" spc="-56" dirty="0">
                <a:solidFill>
                  <a:srgbClr val="FDFDFD"/>
                </a:solidFill>
                <a:latin typeface="Montserrat "/>
              </a:rPr>
              <a:t> </a:t>
            </a:r>
            <a:r>
              <a:rPr lang="en-US" sz="2817" spc="-56" dirty="0" err="1">
                <a:solidFill>
                  <a:srgbClr val="FDFDFD"/>
                </a:solidFill>
                <a:latin typeface="Montserrat "/>
              </a:rPr>
              <a:t>tác</a:t>
            </a:r>
            <a:r>
              <a:rPr lang="en-US" sz="2817" spc="-56" dirty="0">
                <a:solidFill>
                  <a:srgbClr val="FDFDFD"/>
                </a:solidFill>
                <a:latin typeface="Montserrat "/>
              </a:rPr>
              <a:t> </a:t>
            </a:r>
            <a:r>
              <a:rPr lang="en-US" sz="2817" spc="-56" dirty="0" err="1">
                <a:solidFill>
                  <a:srgbClr val="FDFDFD"/>
                </a:solidFill>
                <a:latin typeface="Montserrat "/>
              </a:rPr>
              <a:t>sử</a:t>
            </a:r>
            <a:r>
              <a:rPr lang="en-US" sz="2817" spc="-56" dirty="0">
                <a:solidFill>
                  <a:srgbClr val="FDFDFD"/>
                </a:solidFill>
                <a:latin typeface="Montserrat "/>
              </a:rPr>
              <a:t> </a:t>
            </a:r>
            <a:r>
              <a:rPr lang="en-US" sz="2817" spc="-56" dirty="0" err="1">
                <a:solidFill>
                  <a:srgbClr val="FDFDFD"/>
                </a:solidFill>
                <a:latin typeface="Montserrat "/>
              </a:rPr>
              <a:t>dụng</a:t>
            </a:r>
            <a:r>
              <a:rPr lang="en-US" sz="2817" spc="-56" dirty="0">
                <a:solidFill>
                  <a:srgbClr val="FDFDFD"/>
                </a:solidFill>
                <a:latin typeface="Montserrat "/>
              </a:rPr>
              <a:t>. </a:t>
            </a:r>
          </a:p>
          <a:p>
            <a:pPr marL="608380" lvl="1" indent="-304190">
              <a:lnSpc>
                <a:spcPts val="3945"/>
              </a:lnSpc>
              <a:buFont typeface="Arial"/>
              <a:buChar char="•"/>
            </a:pPr>
            <a:r>
              <a:rPr lang="en-US" sz="2817" spc="-56" dirty="0" err="1">
                <a:solidFill>
                  <a:srgbClr val="FDFDFD"/>
                </a:solidFill>
                <a:latin typeface="Montserrat "/>
              </a:rPr>
              <a:t>Trưởng</a:t>
            </a:r>
            <a:r>
              <a:rPr lang="en-US" sz="2817" spc="-56" dirty="0">
                <a:solidFill>
                  <a:srgbClr val="FDFDFD"/>
                </a:solidFill>
                <a:latin typeface="Montserrat "/>
              </a:rPr>
              <a:t> </a:t>
            </a:r>
            <a:r>
              <a:rPr lang="en-US" sz="2817" spc="-56" dirty="0" err="1">
                <a:solidFill>
                  <a:srgbClr val="FDFDFD"/>
                </a:solidFill>
                <a:latin typeface="Montserrat "/>
              </a:rPr>
              <a:t>điểm</a:t>
            </a:r>
            <a:r>
              <a:rPr lang="en-US" sz="2817" spc="-56" dirty="0">
                <a:solidFill>
                  <a:srgbClr val="FDFDFD"/>
                </a:solidFill>
                <a:latin typeface="Montserrat "/>
              </a:rPr>
              <a:t> </a:t>
            </a:r>
            <a:r>
              <a:rPr lang="en-US" sz="2817" spc="-56" dirty="0" err="1">
                <a:solidFill>
                  <a:srgbClr val="FDFDFD"/>
                </a:solidFill>
                <a:latin typeface="Montserrat "/>
              </a:rPr>
              <a:t>có</a:t>
            </a:r>
            <a:r>
              <a:rPr lang="en-US" sz="2817" spc="-56" dirty="0">
                <a:solidFill>
                  <a:srgbClr val="FDFDFD"/>
                </a:solidFill>
                <a:latin typeface="Montserrat "/>
              </a:rPr>
              <a:t> </a:t>
            </a:r>
            <a:r>
              <a:rPr lang="en-US" sz="2817" spc="-56" dirty="0" err="1">
                <a:solidFill>
                  <a:srgbClr val="FDFDFD"/>
                </a:solidFill>
                <a:latin typeface="Montserrat "/>
              </a:rPr>
              <a:t>thể</a:t>
            </a:r>
            <a:r>
              <a:rPr lang="en-US" sz="2817" spc="-56" dirty="0">
                <a:solidFill>
                  <a:srgbClr val="FDFDFD"/>
                </a:solidFill>
                <a:latin typeface="Montserrat "/>
              </a:rPr>
              <a:t> </a:t>
            </a:r>
            <a:r>
              <a:rPr lang="en-US" sz="2817" spc="-56" dirty="0" err="1">
                <a:solidFill>
                  <a:srgbClr val="FDFDFD"/>
                </a:solidFill>
                <a:latin typeface="Montserrat "/>
              </a:rPr>
              <a:t>nắm</a:t>
            </a:r>
            <a:r>
              <a:rPr lang="en-US" sz="2817" spc="-56" dirty="0">
                <a:solidFill>
                  <a:srgbClr val="FDFDFD"/>
                </a:solidFill>
                <a:latin typeface="Montserrat "/>
              </a:rPr>
              <a:t> </a:t>
            </a:r>
            <a:r>
              <a:rPr lang="en-US" sz="2817" spc="-56" dirty="0" err="1">
                <a:solidFill>
                  <a:srgbClr val="FDFDFD"/>
                </a:solidFill>
                <a:latin typeface="Montserrat "/>
              </a:rPr>
              <a:t>rõ</a:t>
            </a:r>
            <a:r>
              <a:rPr lang="en-US" sz="2817" spc="-56" dirty="0">
                <a:solidFill>
                  <a:srgbClr val="FDFDFD"/>
                </a:solidFill>
                <a:latin typeface="Montserrat "/>
              </a:rPr>
              <a:t> </a:t>
            </a:r>
            <a:r>
              <a:rPr lang="en-US" sz="2817" spc="-56" dirty="0" err="1">
                <a:solidFill>
                  <a:srgbClr val="FDFDFD"/>
                </a:solidFill>
                <a:latin typeface="Montserrat "/>
              </a:rPr>
              <a:t>thông</a:t>
            </a:r>
            <a:r>
              <a:rPr lang="en-US" sz="2817" spc="-56" dirty="0">
                <a:solidFill>
                  <a:srgbClr val="FDFDFD"/>
                </a:solidFill>
                <a:latin typeface="Montserrat "/>
              </a:rPr>
              <a:t> tin </a:t>
            </a:r>
            <a:r>
              <a:rPr lang="en-US" sz="2817" spc="-56" dirty="0" err="1">
                <a:solidFill>
                  <a:srgbClr val="FDFDFD"/>
                </a:solidFill>
                <a:latin typeface="Montserrat "/>
              </a:rPr>
              <a:t>về</a:t>
            </a:r>
            <a:r>
              <a:rPr lang="en-US" sz="2817" spc="-56" dirty="0">
                <a:solidFill>
                  <a:srgbClr val="FDFDFD"/>
                </a:solidFill>
                <a:latin typeface="Montserrat "/>
              </a:rPr>
              <a:t> </a:t>
            </a:r>
            <a:r>
              <a:rPr lang="en-US" sz="2817" spc="-56" dirty="0" err="1">
                <a:solidFill>
                  <a:srgbClr val="FDFDFD"/>
                </a:solidFill>
                <a:latin typeface="Montserrat "/>
              </a:rPr>
              <a:t>nhân</a:t>
            </a:r>
            <a:r>
              <a:rPr lang="en-US" sz="2817" spc="-56" dirty="0">
                <a:solidFill>
                  <a:srgbClr val="FDFDFD"/>
                </a:solidFill>
                <a:latin typeface="Montserrat "/>
              </a:rPr>
              <a:t> </a:t>
            </a:r>
            <a:r>
              <a:rPr lang="en-US" sz="2817" spc="-56" dirty="0" err="1">
                <a:solidFill>
                  <a:srgbClr val="FDFDFD"/>
                </a:solidFill>
                <a:latin typeface="Montserrat "/>
              </a:rPr>
              <a:t>viên</a:t>
            </a:r>
            <a:r>
              <a:rPr lang="en-US" sz="2817" spc="-56" dirty="0">
                <a:solidFill>
                  <a:srgbClr val="FDFDFD"/>
                </a:solidFill>
                <a:latin typeface="Montserrat "/>
              </a:rPr>
              <a:t> </a:t>
            </a:r>
            <a:r>
              <a:rPr lang="en-US" sz="2817" spc="-56" dirty="0" err="1">
                <a:solidFill>
                  <a:srgbClr val="FDFDFD"/>
                </a:solidFill>
                <a:latin typeface="Montserrat "/>
              </a:rPr>
              <a:t>trong</a:t>
            </a:r>
            <a:r>
              <a:rPr lang="en-US" sz="2817" spc="-56" dirty="0">
                <a:solidFill>
                  <a:srgbClr val="FDFDFD"/>
                </a:solidFill>
                <a:latin typeface="Montserrat "/>
              </a:rPr>
              <a:t> </a:t>
            </a:r>
            <a:r>
              <a:rPr lang="en-US" sz="2817" spc="-56" dirty="0" err="1">
                <a:solidFill>
                  <a:srgbClr val="FDFDFD"/>
                </a:solidFill>
                <a:latin typeface="Montserrat "/>
              </a:rPr>
              <a:t>điểm</a:t>
            </a:r>
            <a:r>
              <a:rPr lang="en-US" sz="2817" spc="-56" dirty="0">
                <a:solidFill>
                  <a:srgbClr val="FDFDFD"/>
                </a:solidFill>
                <a:latin typeface="Montserrat "/>
              </a:rPr>
              <a:t> </a:t>
            </a:r>
            <a:r>
              <a:rPr lang="en-US" sz="2817" spc="-56" dirty="0" err="1">
                <a:solidFill>
                  <a:srgbClr val="FDFDFD"/>
                </a:solidFill>
                <a:latin typeface="Montserrat "/>
              </a:rPr>
              <a:t>làm</a:t>
            </a:r>
            <a:r>
              <a:rPr lang="en-US" sz="2817" spc="-56" dirty="0">
                <a:solidFill>
                  <a:srgbClr val="FDFDFD"/>
                </a:solidFill>
                <a:latin typeface="Montserrat "/>
              </a:rPr>
              <a:t> </a:t>
            </a:r>
            <a:r>
              <a:rPr lang="en-US" sz="2817" spc="-56" dirty="0" err="1">
                <a:solidFill>
                  <a:srgbClr val="FDFDFD"/>
                </a:solidFill>
                <a:latin typeface="Montserrat "/>
              </a:rPr>
              <a:t>việc</a:t>
            </a:r>
            <a:r>
              <a:rPr lang="en-US" sz="2817" spc="-56" dirty="0">
                <a:solidFill>
                  <a:srgbClr val="FDFDFD"/>
                </a:solidFill>
                <a:latin typeface="Montserrat "/>
              </a:rPr>
              <a:t>. </a:t>
            </a:r>
            <a:r>
              <a:rPr lang="en-US" sz="2817" spc="-56" dirty="0" err="1">
                <a:solidFill>
                  <a:srgbClr val="FDFDFD"/>
                </a:solidFill>
                <a:latin typeface="Montserrat "/>
              </a:rPr>
              <a:t>Có</a:t>
            </a:r>
            <a:r>
              <a:rPr lang="en-US" sz="2817" spc="-56" dirty="0">
                <a:solidFill>
                  <a:srgbClr val="FDFDFD"/>
                </a:solidFill>
                <a:latin typeface="Montserrat "/>
              </a:rPr>
              <a:t> </a:t>
            </a:r>
            <a:r>
              <a:rPr lang="en-US" sz="2817" spc="-56" dirty="0" err="1">
                <a:solidFill>
                  <a:srgbClr val="FDFDFD"/>
                </a:solidFill>
                <a:latin typeface="Montserrat "/>
              </a:rPr>
              <a:t>thể</a:t>
            </a:r>
            <a:r>
              <a:rPr lang="en-US" sz="2817" spc="-56" dirty="0">
                <a:solidFill>
                  <a:srgbClr val="FDFDFD"/>
                </a:solidFill>
                <a:latin typeface="Montserrat "/>
              </a:rPr>
              <a:t> </a:t>
            </a:r>
            <a:r>
              <a:rPr lang="en-US" sz="2817" spc="-56" dirty="0" err="1">
                <a:solidFill>
                  <a:srgbClr val="FDFDFD"/>
                </a:solidFill>
                <a:latin typeface="Montserrat "/>
              </a:rPr>
              <a:t>thêm</a:t>
            </a:r>
            <a:r>
              <a:rPr lang="en-US" sz="2817" spc="-56" dirty="0">
                <a:solidFill>
                  <a:srgbClr val="FDFDFD"/>
                </a:solidFill>
                <a:latin typeface="Montserrat "/>
              </a:rPr>
              <a:t> </a:t>
            </a:r>
            <a:r>
              <a:rPr lang="en-US" sz="2817" spc="-56" dirty="0" err="1">
                <a:solidFill>
                  <a:srgbClr val="FDFDFD"/>
                </a:solidFill>
                <a:latin typeface="Montserrat "/>
              </a:rPr>
              <a:t>hoặc</a:t>
            </a:r>
            <a:r>
              <a:rPr lang="en-US" sz="2817" spc="-56" dirty="0">
                <a:solidFill>
                  <a:srgbClr val="FDFDFD"/>
                </a:solidFill>
                <a:latin typeface="Montserrat "/>
              </a:rPr>
              <a:t> </a:t>
            </a:r>
            <a:r>
              <a:rPr lang="en-US" sz="2817" spc="-56" dirty="0" err="1">
                <a:solidFill>
                  <a:srgbClr val="FDFDFD"/>
                </a:solidFill>
                <a:latin typeface="Montserrat "/>
              </a:rPr>
              <a:t>xóa</a:t>
            </a:r>
            <a:r>
              <a:rPr lang="en-US" sz="2817" spc="-56" dirty="0">
                <a:solidFill>
                  <a:srgbClr val="FDFDFD"/>
                </a:solidFill>
                <a:latin typeface="Montserrat "/>
              </a:rPr>
              <a:t> </a:t>
            </a:r>
            <a:r>
              <a:rPr lang="en-US" sz="2817" spc="-56" dirty="0" err="1">
                <a:solidFill>
                  <a:srgbClr val="FDFDFD"/>
                </a:solidFill>
                <a:latin typeface="Montserrat "/>
              </a:rPr>
              <a:t>tài</a:t>
            </a:r>
            <a:r>
              <a:rPr lang="en-US" sz="2817" spc="-56" dirty="0">
                <a:solidFill>
                  <a:srgbClr val="FDFDFD"/>
                </a:solidFill>
                <a:latin typeface="Montserrat "/>
              </a:rPr>
              <a:t> </a:t>
            </a:r>
            <a:r>
              <a:rPr lang="en-US" sz="2817" spc="-56" dirty="0" err="1">
                <a:solidFill>
                  <a:srgbClr val="FDFDFD"/>
                </a:solidFill>
                <a:latin typeface="Montserrat "/>
              </a:rPr>
              <a:t>khoản</a:t>
            </a:r>
            <a:r>
              <a:rPr lang="en-US" sz="2817" spc="-56" dirty="0">
                <a:solidFill>
                  <a:srgbClr val="FDFDFD"/>
                </a:solidFill>
                <a:latin typeface="Montserrat "/>
              </a:rPr>
              <a:t> </a:t>
            </a:r>
            <a:r>
              <a:rPr lang="en-US" sz="2817" spc="-56" dirty="0" err="1">
                <a:solidFill>
                  <a:srgbClr val="FDFDFD"/>
                </a:solidFill>
                <a:latin typeface="Montserrat "/>
              </a:rPr>
              <a:t>của</a:t>
            </a:r>
            <a:r>
              <a:rPr lang="en-US" sz="2817" spc="-56" dirty="0">
                <a:solidFill>
                  <a:srgbClr val="FDFDFD"/>
                </a:solidFill>
                <a:latin typeface="Montserrat "/>
              </a:rPr>
              <a:t> </a:t>
            </a:r>
            <a:r>
              <a:rPr lang="en-US" sz="2817" spc="-56" dirty="0" err="1">
                <a:solidFill>
                  <a:srgbClr val="FDFDFD"/>
                </a:solidFill>
                <a:latin typeface="Montserrat "/>
              </a:rPr>
              <a:t>nhân</a:t>
            </a:r>
            <a:r>
              <a:rPr lang="en-US" sz="2817" spc="-56" dirty="0">
                <a:solidFill>
                  <a:srgbClr val="FDFDFD"/>
                </a:solidFill>
                <a:latin typeface="Montserrat "/>
              </a:rPr>
              <a:t> </a:t>
            </a:r>
            <a:r>
              <a:rPr lang="en-US" sz="2817" spc="-56" dirty="0" err="1">
                <a:solidFill>
                  <a:srgbClr val="FDFDFD"/>
                </a:solidFill>
                <a:latin typeface="Montserrat "/>
              </a:rPr>
              <a:t>viên</a:t>
            </a:r>
            <a:r>
              <a:rPr lang="en-US" sz="2817" spc="-56" dirty="0">
                <a:solidFill>
                  <a:srgbClr val="FDFDFD"/>
                </a:solidFill>
                <a:latin typeface="Montserrat "/>
              </a:rPr>
              <a:t> </a:t>
            </a:r>
            <a:r>
              <a:rPr lang="en-US" sz="2817" spc="-56" dirty="0" err="1">
                <a:solidFill>
                  <a:srgbClr val="FDFDFD"/>
                </a:solidFill>
                <a:latin typeface="Montserrat "/>
              </a:rPr>
              <a:t>tại</a:t>
            </a:r>
            <a:r>
              <a:rPr lang="en-US" sz="2817" spc="-56" dirty="0">
                <a:solidFill>
                  <a:srgbClr val="FDFDFD"/>
                </a:solidFill>
                <a:latin typeface="Montserrat "/>
              </a:rPr>
              <a:t> </a:t>
            </a:r>
            <a:r>
              <a:rPr lang="en-US" sz="2817" spc="-56" dirty="0" err="1">
                <a:solidFill>
                  <a:srgbClr val="FDFDFD"/>
                </a:solidFill>
                <a:latin typeface="Montserrat "/>
              </a:rPr>
              <a:t>điểm</a:t>
            </a:r>
            <a:r>
              <a:rPr lang="en-US" sz="2817" spc="-56" dirty="0">
                <a:solidFill>
                  <a:srgbClr val="FDFDFD"/>
                </a:solidFill>
                <a:latin typeface="Montserrat "/>
              </a:rPr>
              <a:t> </a:t>
            </a:r>
            <a:r>
              <a:rPr lang="en-US" sz="2817" spc="-56" dirty="0" err="1">
                <a:solidFill>
                  <a:srgbClr val="FDFDFD"/>
                </a:solidFill>
                <a:latin typeface="Montserrat "/>
              </a:rPr>
              <a:t>làm</a:t>
            </a:r>
            <a:r>
              <a:rPr lang="en-US" sz="2817" spc="-56" dirty="0">
                <a:solidFill>
                  <a:srgbClr val="FDFDFD"/>
                </a:solidFill>
                <a:latin typeface="Montserrat "/>
              </a:rPr>
              <a:t> </a:t>
            </a:r>
            <a:r>
              <a:rPr lang="en-US" sz="2817" spc="-56" dirty="0" err="1">
                <a:solidFill>
                  <a:srgbClr val="FDFDFD"/>
                </a:solidFill>
                <a:latin typeface="Montserrat "/>
              </a:rPr>
              <a:t>việc</a:t>
            </a:r>
            <a:r>
              <a:rPr lang="en-US" sz="2817" spc="-56" dirty="0">
                <a:solidFill>
                  <a:srgbClr val="FDFDFD"/>
                </a:solidFill>
                <a:latin typeface="Montserrat "/>
              </a:rPr>
              <a:t>.</a:t>
            </a:r>
          </a:p>
          <a:p>
            <a:pPr marL="608380" lvl="1" indent="-304190">
              <a:lnSpc>
                <a:spcPts val="3945"/>
              </a:lnSpc>
              <a:buFont typeface="Arial"/>
              <a:buChar char="•"/>
            </a:pPr>
            <a:r>
              <a:rPr lang="en-US" sz="2817" spc="-56" dirty="0" err="1">
                <a:solidFill>
                  <a:srgbClr val="FDFDFD"/>
                </a:solidFill>
                <a:latin typeface="Montserrat "/>
              </a:rPr>
              <a:t>Trưởng</a:t>
            </a:r>
            <a:r>
              <a:rPr lang="en-US" sz="2817" spc="-56" dirty="0">
                <a:solidFill>
                  <a:srgbClr val="FDFDFD"/>
                </a:solidFill>
                <a:latin typeface="Montserrat "/>
              </a:rPr>
              <a:t> </a:t>
            </a:r>
            <a:r>
              <a:rPr lang="en-US" sz="2817" spc="-56" dirty="0" err="1">
                <a:solidFill>
                  <a:srgbClr val="FDFDFD"/>
                </a:solidFill>
                <a:latin typeface="Montserrat "/>
              </a:rPr>
              <a:t>điểm</a:t>
            </a:r>
            <a:r>
              <a:rPr lang="en-US" sz="2817" spc="-56" dirty="0">
                <a:solidFill>
                  <a:srgbClr val="FDFDFD"/>
                </a:solidFill>
                <a:latin typeface="Montserrat "/>
              </a:rPr>
              <a:t> </a:t>
            </a:r>
            <a:r>
              <a:rPr lang="en-US" sz="2817" spc="-56" dirty="0" err="1">
                <a:solidFill>
                  <a:srgbClr val="FDFDFD"/>
                </a:solidFill>
                <a:latin typeface="Montserrat "/>
              </a:rPr>
              <a:t>có</a:t>
            </a:r>
            <a:r>
              <a:rPr lang="en-US" sz="2817" spc="-56" dirty="0">
                <a:solidFill>
                  <a:srgbClr val="FDFDFD"/>
                </a:solidFill>
                <a:latin typeface="Montserrat "/>
              </a:rPr>
              <a:t> </a:t>
            </a:r>
            <a:r>
              <a:rPr lang="en-US" sz="2817" spc="-56" dirty="0" err="1">
                <a:solidFill>
                  <a:srgbClr val="FDFDFD"/>
                </a:solidFill>
                <a:latin typeface="Montserrat "/>
              </a:rPr>
              <a:t>được</a:t>
            </a:r>
            <a:r>
              <a:rPr lang="en-US" sz="2817" spc="-56" dirty="0">
                <a:solidFill>
                  <a:srgbClr val="FDFDFD"/>
                </a:solidFill>
                <a:latin typeface="Montserrat "/>
              </a:rPr>
              <a:t> </a:t>
            </a:r>
            <a:r>
              <a:rPr lang="en-US" sz="2817" spc="-56" dirty="0" err="1">
                <a:solidFill>
                  <a:srgbClr val="FDFDFD"/>
                </a:solidFill>
                <a:latin typeface="Montserrat "/>
              </a:rPr>
              <a:t>thông</a:t>
            </a:r>
            <a:r>
              <a:rPr lang="en-US" sz="2817" spc="-56" dirty="0">
                <a:solidFill>
                  <a:srgbClr val="FDFDFD"/>
                </a:solidFill>
                <a:latin typeface="Montserrat "/>
              </a:rPr>
              <a:t> tin </a:t>
            </a:r>
            <a:r>
              <a:rPr lang="en-US" sz="2817" spc="-56" dirty="0" err="1">
                <a:solidFill>
                  <a:srgbClr val="FDFDFD"/>
                </a:solidFill>
                <a:latin typeface="Montserrat "/>
              </a:rPr>
              <a:t>về</a:t>
            </a:r>
            <a:r>
              <a:rPr lang="en-US" sz="2817" spc="-56" dirty="0">
                <a:solidFill>
                  <a:srgbClr val="FDFDFD"/>
                </a:solidFill>
                <a:latin typeface="Montserrat "/>
              </a:rPr>
              <a:t> </a:t>
            </a:r>
            <a:r>
              <a:rPr lang="en-US" sz="2817" spc="-56" dirty="0" err="1">
                <a:solidFill>
                  <a:srgbClr val="FDFDFD"/>
                </a:solidFill>
                <a:latin typeface="Montserrat "/>
              </a:rPr>
              <a:t>lượng</a:t>
            </a:r>
            <a:r>
              <a:rPr lang="en-US" sz="2817" spc="-56" dirty="0">
                <a:solidFill>
                  <a:srgbClr val="FDFDFD"/>
                </a:solidFill>
                <a:latin typeface="Montserrat "/>
              </a:rPr>
              <a:t> </a:t>
            </a:r>
            <a:r>
              <a:rPr lang="en-US" sz="2817" spc="-56" dirty="0" err="1">
                <a:solidFill>
                  <a:srgbClr val="FDFDFD"/>
                </a:solidFill>
                <a:latin typeface="Montserrat "/>
              </a:rPr>
              <a:t>đơn</a:t>
            </a:r>
            <a:r>
              <a:rPr lang="en-US" sz="2817" spc="-56" dirty="0">
                <a:solidFill>
                  <a:srgbClr val="FDFDFD"/>
                </a:solidFill>
                <a:latin typeface="Montserrat "/>
              </a:rPr>
              <a:t> </a:t>
            </a:r>
            <a:r>
              <a:rPr lang="en-US" sz="2817" spc="-56" dirty="0" err="1">
                <a:solidFill>
                  <a:srgbClr val="FDFDFD"/>
                </a:solidFill>
                <a:latin typeface="Montserrat "/>
              </a:rPr>
              <a:t>hàng</a:t>
            </a:r>
            <a:r>
              <a:rPr lang="en-US" sz="2817" spc="-56" dirty="0">
                <a:solidFill>
                  <a:srgbClr val="FDFDFD"/>
                </a:solidFill>
                <a:latin typeface="Montserrat "/>
              </a:rPr>
              <a:t> </a:t>
            </a:r>
            <a:r>
              <a:rPr lang="en-US" sz="2817" spc="-56" dirty="0" err="1">
                <a:solidFill>
                  <a:srgbClr val="FDFDFD"/>
                </a:solidFill>
                <a:latin typeface="Montserrat "/>
              </a:rPr>
              <a:t>đến</a:t>
            </a:r>
            <a:r>
              <a:rPr lang="en-US" sz="2817" spc="-56" dirty="0">
                <a:solidFill>
                  <a:srgbClr val="FDFDFD"/>
                </a:solidFill>
                <a:latin typeface="Montserrat "/>
              </a:rPr>
              <a:t> </a:t>
            </a:r>
            <a:r>
              <a:rPr lang="en-US" sz="2817" spc="-56" dirty="0" err="1">
                <a:solidFill>
                  <a:srgbClr val="FDFDFD"/>
                </a:solidFill>
                <a:latin typeface="Montserrat "/>
              </a:rPr>
              <a:t>và</a:t>
            </a:r>
            <a:r>
              <a:rPr lang="en-US" sz="2817" spc="-56" dirty="0">
                <a:solidFill>
                  <a:srgbClr val="FDFDFD"/>
                </a:solidFill>
                <a:latin typeface="Montserrat "/>
              </a:rPr>
              <a:t> </a:t>
            </a:r>
            <a:r>
              <a:rPr lang="en-US" sz="2817" spc="-56" dirty="0" err="1">
                <a:solidFill>
                  <a:srgbClr val="FDFDFD"/>
                </a:solidFill>
                <a:latin typeface="Montserrat "/>
              </a:rPr>
              <a:t>đi</a:t>
            </a:r>
            <a:r>
              <a:rPr lang="en-US" sz="2817" spc="-56" dirty="0">
                <a:solidFill>
                  <a:srgbClr val="FDFDFD"/>
                </a:solidFill>
                <a:latin typeface="Montserrat "/>
              </a:rPr>
              <a:t> </a:t>
            </a:r>
            <a:r>
              <a:rPr lang="en-US" sz="2817" spc="-56" dirty="0" err="1">
                <a:solidFill>
                  <a:srgbClr val="FDFDFD"/>
                </a:solidFill>
                <a:latin typeface="Montserrat "/>
              </a:rPr>
              <a:t>khỏi</a:t>
            </a:r>
            <a:r>
              <a:rPr lang="en-US" sz="2817" spc="-56" dirty="0">
                <a:solidFill>
                  <a:srgbClr val="FDFDFD"/>
                </a:solidFill>
                <a:latin typeface="Montserrat "/>
              </a:rPr>
              <a:t> </a:t>
            </a:r>
            <a:r>
              <a:rPr lang="en-US" sz="2817" spc="-56" dirty="0" err="1">
                <a:solidFill>
                  <a:srgbClr val="FDFDFD"/>
                </a:solidFill>
                <a:latin typeface="Montserrat "/>
              </a:rPr>
              <a:t>điểm</a:t>
            </a:r>
            <a:r>
              <a:rPr lang="en-US" sz="2817" spc="-56" dirty="0">
                <a:solidFill>
                  <a:srgbClr val="FDFDFD"/>
                </a:solidFill>
                <a:latin typeface="Montserrat "/>
              </a:rPr>
              <a:t>, </a:t>
            </a:r>
            <a:r>
              <a:rPr lang="en-US" sz="2817" spc="-56" dirty="0" err="1">
                <a:solidFill>
                  <a:srgbClr val="FDFDFD"/>
                </a:solidFill>
                <a:latin typeface="Montserrat "/>
              </a:rPr>
              <a:t>từ</a:t>
            </a:r>
            <a:r>
              <a:rPr lang="en-US" sz="2817" spc="-56" dirty="0">
                <a:solidFill>
                  <a:srgbClr val="FDFDFD"/>
                </a:solidFill>
                <a:latin typeface="Montserrat "/>
              </a:rPr>
              <a:t> </a:t>
            </a:r>
            <a:r>
              <a:rPr lang="en-US" sz="2817" spc="-56" dirty="0" err="1">
                <a:solidFill>
                  <a:srgbClr val="FDFDFD"/>
                </a:solidFill>
                <a:latin typeface="Montserrat "/>
              </a:rPr>
              <a:t>đó</a:t>
            </a:r>
            <a:r>
              <a:rPr lang="en-US" sz="2817" spc="-56" dirty="0">
                <a:solidFill>
                  <a:srgbClr val="FDFDFD"/>
                </a:solidFill>
                <a:latin typeface="Montserrat "/>
              </a:rPr>
              <a:t> </a:t>
            </a:r>
            <a:r>
              <a:rPr lang="en-US" sz="2817" spc="-56" dirty="0" err="1">
                <a:solidFill>
                  <a:srgbClr val="FDFDFD"/>
                </a:solidFill>
                <a:latin typeface="Montserrat "/>
              </a:rPr>
              <a:t>có</a:t>
            </a:r>
            <a:r>
              <a:rPr lang="en-US" sz="2817" spc="-56" dirty="0">
                <a:solidFill>
                  <a:srgbClr val="FDFDFD"/>
                </a:solidFill>
                <a:latin typeface="Montserrat "/>
              </a:rPr>
              <a:t> </a:t>
            </a:r>
            <a:r>
              <a:rPr lang="en-US" sz="2817" spc="-56" dirty="0" err="1">
                <a:solidFill>
                  <a:srgbClr val="FDFDFD"/>
                </a:solidFill>
                <a:latin typeface="Montserrat "/>
              </a:rPr>
              <a:t>thể</a:t>
            </a:r>
            <a:r>
              <a:rPr lang="en-US" sz="2817" spc="-56" dirty="0">
                <a:solidFill>
                  <a:srgbClr val="FDFDFD"/>
                </a:solidFill>
                <a:latin typeface="Montserrat "/>
              </a:rPr>
              <a:t> </a:t>
            </a:r>
            <a:r>
              <a:rPr lang="en-US" sz="2817" spc="-56" dirty="0" err="1">
                <a:solidFill>
                  <a:srgbClr val="FDFDFD"/>
                </a:solidFill>
                <a:latin typeface="Montserrat "/>
              </a:rPr>
              <a:t>tạo</a:t>
            </a:r>
            <a:r>
              <a:rPr lang="en-US" sz="2817" spc="-56" dirty="0">
                <a:solidFill>
                  <a:srgbClr val="FDFDFD"/>
                </a:solidFill>
                <a:latin typeface="Montserrat "/>
              </a:rPr>
              <a:t> </a:t>
            </a:r>
            <a:r>
              <a:rPr lang="en-US" sz="2817" spc="-56" dirty="0" err="1">
                <a:solidFill>
                  <a:srgbClr val="FDFDFD"/>
                </a:solidFill>
                <a:latin typeface="Montserrat "/>
              </a:rPr>
              <a:t>ra</a:t>
            </a:r>
            <a:r>
              <a:rPr lang="en-US" sz="2817" spc="-56" dirty="0">
                <a:solidFill>
                  <a:srgbClr val="FDFDFD"/>
                </a:solidFill>
                <a:latin typeface="Montserrat "/>
              </a:rPr>
              <a:t> </a:t>
            </a:r>
            <a:r>
              <a:rPr lang="en-US" sz="2817" spc="-56" dirty="0" err="1">
                <a:solidFill>
                  <a:srgbClr val="FDFDFD"/>
                </a:solidFill>
                <a:latin typeface="Montserrat "/>
              </a:rPr>
              <a:t>báo</a:t>
            </a:r>
            <a:r>
              <a:rPr lang="en-US" sz="2817" spc="-56" dirty="0">
                <a:solidFill>
                  <a:srgbClr val="FDFDFD"/>
                </a:solidFill>
                <a:latin typeface="Montserrat "/>
              </a:rPr>
              <a:t> </a:t>
            </a:r>
            <a:r>
              <a:rPr lang="en-US" sz="2817" spc="-56" dirty="0" err="1">
                <a:solidFill>
                  <a:srgbClr val="FDFDFD"/>
                </a:solidFill>
                <a:latin typeface="Montserrat "/>
              </a:rPr>
              <a:t>cáo</a:t>
            </a:r>
            <a:r>
              <a:rPr lang="en-US" sz="2817" spc="-56" dirty="0">
                <a:solidFill>
                  <a:srgbClr val="FDFDFD"/>
                </a:solidFill>
                <a:latin typeface="Montserrat "/>
              </a:rPr>
              <a:t> </a:t>
            </a:r>
            <a:r>
              <a:rPr lang="en-US" sz="2817" spc="-56" dirty="0" err="1">
                <a:solidFill>
                  <a:srgbClr val="FDFDFD"/>
                </a:solidFill>
                <a:latin typeface="Montserrat "/>
              </a:rPr>
              <a:t>hoặc</a:t>
            </a:r>
            <a:r>
              <a:rPr lang="en-US" sz="2817" spc="-56" dirty="0">
                <a:solidFill>
                  <a:srgbClr val="FDFDFD"/>
                </a:solidFill>
                <a:latin typeface="Montserrat "/>
              </a:rPr>
              <a:t> </a:t>
            </a:r>
            <a:r>
              <a:rPr lang="en-US" sz="2817" spc="-56" dirty="0" err="1">
                <a:solidFill>
                  <a:srgbClr val="FDFDFD"/>
                </a:solidFill>
                <a:latin typeface="Montserrat "/>
              </a:rPr>
              <a:t>quyết</a:t>
            </a:r>
            <a:r>
              <a:rPr lang="en-US" sz="2817" spc="-56" dirty="0">
                <a:solidFill>
                  <a:srgbClr val="FDFDFD"/>
                </a:solidFill>
                <a:latin typeface="Montserrat "/>
              </a:rPr>
              <a:t> </a:t>
            </a:r>
            <a:r>
              <a:rPr lang="en-US" sz="2817" spc="-56" dirty="0" err="1">
                <a:solidFill>
                  <a:srgbClr val="FDFDFD"/>
                </a:solidFill>
                <a:latin typeface="Montserrat "/>
              </a:rPr>
              <a:t>định</a:t>
            </a:r>
            <a:r>
              <a:rPr lang="en-US" sz="2817" spc="-56" dirty="0">
                <a:solidFill>
                  <a:srgbClr val="FDFDFD"/>
                </a:solidFill>
                <a:latin typeface="Montserrat "/>
              </a:rPr>
              <a:t> </a:t>
            </a:r>
            <a:r>
              <a:rPr lang="en-US" sz="2817" spc="-56" dirty="0" err="1">
                <a:solidFill>
                  <a:srgbClr val="FDFDFD"/>
                </a:solidFill>
                <a:latin typeface="Montserrat "/>
              </a:rPr>
              <a:t>cải</a:t>
            </a:r>
            <a:r>
              <a:rPr lang="en-US" sz="2817" spc="-56" dirty="0">
                <a:solidFill>
                  <a:srgbClr val="FDFDFD"/>
                </a:solidFill>
                <a:latin typeface="Montserrat "/>
              </a:rPr>
              <a:t> </a:t>
            </a:r>
            <a:r>
              <a:rPr lang="en-US" sz="2817" spc="-56" dirty="0" err="1">
                <a:solidFill>
                  <a:srgbClr val="FDFDFD"/>
                </a:solidFill>
                <a:latin typeface="Montserrat "/>
              </a:rPr>
              <a:t>thiện</a:t>
            </a:r>
            <a:r>
              <a:rPr lang="en-US" sz="2817" spc="-56" dirty="0">
                <a:solidFill>
                  <a:srgbClr val="FDFDFD"/>
                </a:solidFill>
                <a:latin typeface="Montserrat "/>
              </a:rPr>
              <a:t> </a:t>
            </a:r>
            <a:r>
              <a:rPr lang="en-US" sz="2817" spc="-56" dirty="0" err="1">
                <a:solidFill>
                  <a:srgbClr val="FDFDFD"/>
                </a:solidFill>
                <a:latin typeface="Montserrat "/>
              </a:rPr>
              <a:t>hiệu</a:t>
            </a:r>
            <a:r>
              <a:rPr lang="en-US" sz="2817" spc="-56" dirty="0">
                <a:solidFill>
                  <a:srgbClr val="FDFDFD"/>
                </a:solidFill>
                <a:latin typeface="Montserrat "/>
              </a:rPr>
              <a:t> </a:t>
            </a:r>
            <a:r>
              <a:rPr lang="en-US" sz="2817" spc="-56" dirty="0" err="1">
                <a:solidFill>
                  <a:srgbClr val="FDFDFD"/>
                </a:solidFill>
                <a:latin typeface="Montserrat "/>
              </a:rPr>
              <a:t>suất</a:t>
            </a:r>
            <a:r>
              <a:rPr lang="en-US" sz="2817" spc="-56" dirty="0">
                <a:solidFill>
                  <a:srgbClr val="FDFDFD"/>
                </a:solidFill>
                <a:latin typeface="Montserrat "/>
              </a:rPr>
              <a:t> </a:t>
            </a:r>
            <a:r>
              <a:rPr lang="en-US" sz="2817" spc="-56" dirty="0" err="1">
                <a:solidFill>
                  <a:srgbClr val="FDFDFD"/>
                </a:solidFill>
                <a:latin typeface="Montserrat "/>
              </a:rPr>
              <a:t>công</a:t>
            </a:r>
            <a:r>
              <a:rPr lang="en-US" sz="2817" spc="-56" dirty="0">
                <a:solidFill>
                  <a:srgbClr val="FDFDFD"/>
                </a:solidFill>
                <a:latin typeface="Montserrat "/>
              </a:rPr>
              <a:t> </a:t>
            </a:r>
            <a:r>
              <a:rPr lang="en-US" sz="2817" spc="-56" dirty="0" err="1">
                <a:solidFill>
                  <a:srgbClr val="FDFDFD"/>
                </a:solidFill>
                <a:latin typeface="Montserrat "/>
              </a:rPr>
              <a:t>việc</a:t>
            </a:r>
            <a:r>
              <a:rPr lang="en-US" sz="2817" spc="-56" dirty="0">
                <a:solidFill>
                  <a:srgbClr val="FDFDFD"/>
                </a:solidFill>
                <a:latin typeface="Montserrat "/>
              </a:rPr>
              <a:t>.</a:t>
            </a:r>
          </a:p>
          <a:p>
            <a:pPr algn="l">
              <a:lnSpc>
                <a:spcPts val="3945"/>
              </a:lnSpc>
              <a:spcBef>
                <a:spcPct val="0"/>
              </a:spcBef>
            </a:pPr>
            <a:endParaRPr lang="en-US" sz="2817" spc="-56" dirty="0">
              <a:solidFill>
                <a:srgbClr val="FDFDFD"/>
              </a:solidFill>
              <a:latin typeface="Montserrat "/>
            </a:endParaRPr>
          </a:p>
          <a:p>
            <a:pPr marL="0" lvl="0" indent="0" algn="l">
              <a:lnSpc>
                <a:spcPts val="3945"/>
              </a:lnSpc>
              <a:spcBef>
                <a:spcPct val="0"/>
              </a:spcBef>
            </a:pPr>
            <a:endParaRPr lang="en-US" sz="2817" spc="-56" dirty="0">
              <a:solidFill>
                <a:srgbClr val="FDFDFD"/>
              </a:solidFill>
              <a:latin typeface="Montserrat "/>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9784602" y="2112910"/>
            <a:ext cx="8128551" cy="7908460"/>
            <a:chOff x="0" y="0"/>
            <a:chExt cx="2162754" cy="2104195"/>
          </a:xfrm>
        </p:grpSpPr>
        <p:sp>
          <p:nvSpPr>
            <p:cNvPr id="6" name="Freeform 6"/>
            <p:cNvSpPr/>
            <p:nvPr/>
          </p:nvSpPr>
          <p:spPr>
            <a:xfrm>
              <a:off x="0" y="0"/>
              <a:ext cx="2162754" cy="2104195"/>
            </a:xfrm>
            <a:custGeom>
              <a:avLst/>
              <a:gdLst/>
              <a:ahLst/>
              <a:cxnLst/>
              <a:rect l="l" t="t" r="r" b="b"/>
              <a:pathLst>
                <a:path w="2162754" h="2104195">
                  <a:moveTo>
                    <a:pt x="41907" y="0"/>
                  </a:moveTo>
                  <a:lnTo>
                    <a:pt x="2120847" y="0"/>
                  </a:lnTo>
                  <a:cubicBezTo>
                    <a:pt x="2143992" y="0"/>
                    <a:pt x="2162754" y="18762"/>
                    <a:pt x="2162754" y="41907"/>
                  </a:cubicBezTo>
                  <a:lnTo>
                    <a:pt x="2162754" y="2062288"/>
                  </a:lnTo>
                  <a:cubicBezTo>
                    <a:pt x="2162754" y="2073402"/>
                    <a:pt x="2158339" y="2084061"/>
                    <a:pt x="2150480" y="2091921"/>
                  </a:cubicBezTo>
                  <a:cubicBezTo>
                    <a:pt x="2142621" y="2099780"/>
                    <a:pt x="2131961" y="2104195"/>
                    <a:pt x="2120847" y="2104195"/>
                  </a:cubicBezTo>
                  <a:lnTo>
                    <a:pt x="41907" y="2104195"/>
                  </a:lnTo>
                  <a:cubicBezTo>
                    <a:pt x="18762" y="2104195"/>
                    <a:pt x="0" y="2085432"/>
                    <a:pt x="0" y="2062288"/>
                  </a:cubicBezTo>
                  <a:lnTo>
                    <a:pt x="0" y="41907"/>
                  </a:lnTo>
                  <a:cubicBezTo>
                    <a:pt x="0" y="18762"/>
                    <a:pt x="18762" y="0"/>
                    <a:pt x="41907" y="0"/>
                  </a:cubicBezTo>
                  <a:close/>
                </a:path>
              </a:pathLst>
            </a:custGeom>
            <a:solidFill>
              <a:srgbClr val="FDFDFD"/>
            </a:solidFill>
          </p:spPr>
          <p:txBody>
            <a:bodyPr/>
            <a:lstStyle/>
            <a:p>
              <a:endParaRPr lang="en-US"/>
            </a:p>
          </p:txBody>
        </p:sp>
        <p:sp>
          <p:nvSpPr>
            <p:cNvPr id="7" name="TextBox 7"/>
            <p:cNvSpPr txBox="1"/>
            <p:nvPr/>
          </p:nvSpPr>
          <p:spPr>
            <a:xfrm>
              <a:off x="0" y="-38100"/>
              <a:ext cx="2162754" cy="214229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68563" y="2112910"/>
            <a:ext cx="8477197" cy="7908460"/>
            <a:chOff x="0" y="0"/>
            <a:chExt cx="2255518" cy="2104195"/>
          </a:xfrm>
        </p:grpSpPr>
        <p:sp>
          <p:nvSpPr>
            <p:cNvPr id="9" name="Freeform 9"/>
            <p:cNvSpPr/>
            <p:nvPr/>
          </p:nvSpPr>
          <p:spPr>
            <a:xfrm>
              <a:off x="0" y="0"/>
              <a:ext cx="2255518" cy="2104195"/>
            </a:xfrm>
            <a:custGeom>
              <a:avLst/>
              <a:gdLst/>
              <a:ahLst/>
              <a:cxnLst/>
              <a:rect l="l" t="t" r="r" b="b"/>
              <a:pathLst>
                <a:path w="2255518" h="2104195">
                  <a:moveTo>
                    <a:pt x="40184" y="0"/>
                  </a:moveTo>
                  <a:lnTo>
                    <a:pt x="2215334" y="0"/>
                  </a:lnTo>
                  <a:cubicBezTo>
                    <a:pt x="2225991" y="0"/>
                    <a:pt x="2236212" y="4234"/>
                    <a:pt x="2243748" y="11770"/>
                  </a:cubicBezTo>
                  <a:cubicBezTo>
                    <a:pt x="2251284" y="19305"/>
                    <a:pt x="2255518" y="29526"/>
                    <a:pt x="2255518" y="40184"/>
                  </a:cubicBezTo>
                  <a:lnTo>
                    <a:pt x="2255518" y="2064011"/>
                  </a:lnTo>
                  <a:cubicBezTo>
                    <a:pt x="2255518" y="2074669"/>
                    <a:pt x="2251284" y="2084889"/>
                    <a:pt x="2243748" y="2092425"/>
                  </a:cubicBezTo>
                  <a:cubicBezTo>
                    <a:pt x="2236212" y="2099961"/>
                    <a:pt x="2225991" y="2104195"/>
                    <a:pt x="2215334" y="2104195"/>
                  </a:cubicBezTo>
                  <a:lnTo>
                    <a:pt x="40184" y="2104195"/>
                  </a:lnTo>
                  <a:cubicBezTo>
                    <a:pt x="29526" y="2104195"/>
                    <a:pt x="19305" y="2099961"/>
                    <a:pt x="11770" y="2092425"/>
                  </a:cubicBezTo>
                  <a:cubicBezTo>
                    <a:pt x="4234" y="2084889"/>
                    <a:pt x="0" y="2074669"/>
                    <a:pt x="0" y="2064011"/>
                  </a:cubicBezTo>
                  <a:lnTo>
                    <a:pt x="0" y="40184"/>
                  </a:lnTo>
                  <a:cubicBezTo>
                    <a:pt x="0" y="29526"/>
                    <a:pt x="4234" y="19305"/>
                    <a:pt x="11770" y="11770"/>
                  </a:cubicBezTo>
                  <a:cubicBezTo>
                    <a:pt x="19305" y="4234"/>
                    <a:pt x="29526" y="0"/>
                    <a:pt x="40184" y="0"/>
                  </a:cubicBezTo>
                  <a:close/>
                </a:path>
              </a:pathLst>
            </a:custGeom>
            <a:solidFill>
              <a:srgbClr val="FDFDFD"/>
            </a:solidFill>
          </p:spPr>
          <p:txBody>
            <a:bodyPr/>
            <a:lstStyle/>
            <a:p>
              <a:endParaRPr lang="en-US"/>
            </a:p>
          </p:txBody>
        </p:sp>
        <p:sp>
          <p:nvSpPr>
            <p:cNvPr id="10" name="TextBox 10"/>
            <p:cNvSpPr txBox="1"/>
            <p:nvPr/>
          </p:nvSpPr>
          <p:spPr>
            <a:xfrm>
              <a:off x="0" y="-38100"/>
              <a:ext cx="2255518" cy="214229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123887" y="-2346523"/>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5573718" y="7940477"/>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460086" y="2750164"/>
            <a:ext cx="6591077" cy="3707435"/>
            <a:chOff x="0" y="0"/>
            <a:chExt cx="11289030" cy="6350000"/>
          </a:xfrm>
        </p:grpSpPr>
        <p:sp>
          <p:nvSpPr>
            <p:cNvPr id="20" name="Freeform 2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061" b="-9061"/>
              </a:stretch>
            </a:blipFill>
          </p:spPr>
          <p:txBody>
            <a:bodyPr/>
            <a:lstStyle/>
            <a:p>
              <a:endParaRPr lang="en-US"/>
            </a:p>
          </p:txBody>
        </p:sp>
      </p:grpSp>
      <p:sp>
        <p:nvSpPr>
          <p:cNvPr id="21" name="TextBox 21"/>
          <p:cNvSpPr txBox="1"/>
          <p:nvPr/>
        </p:nvSpPr>
        <p:spPr>
          <a:xfrm>
            <a:off x="5257800" y="637922"/>
            <a:ext cx="7453950" cy="996683"/>
          </a:xfrm>
          <a:prstGeom prst="rect">
            <a:avLst/>
          </a:prstGeom>
        </p:spPr>
        <p:txBody>
          <a:bodyPr lIns="0" tIns="0" rIns="0" bIns="0" rtlCol="0" anchor="t">
            <a:spAutoFit/>
          </a:bodyPr>
          <a:lstStyle/>
          <a:p>
            <a:pPr marL="0" lvl="0" indent="0" algn="ctr">
              <a:lnSpc>
                <a:spcPts val="7151"/>
              </a:lnSpc>
              <a:spcBef>
                <a:spcPct val="0"/>
              </a:spcBef>
            </a:pPr>
            <a:r>
              <a:rPr lang="en-US" sz="9600" dirty="0" err="1">
                <a:solidFill>
                  <a:srgbClr val="FDFDFD"/>
                </a:solidFill>
                <a:latin typeface="Montserrat Heavy" panose="020B0604020202020204" charset="0"/>
              </a:rPr>
              <a:t>Giới</a:t>
            </a:r>
            <a:r>
              <a:rPr lang="en-US" sz="9600" dirty="0">
                <a:solidFill>
                  <a:srgbClr val="FDFDFD"/>
                </a:solidFill>
                <a:latin typeface="Montserrat Heavy" panose="020B0604020202020204" charset="0"/>
              </a:rPr>
              <a:t> </a:t>
            </a:r>
            <a:r>
              <a:rPr lang="en-US" sz="9600" dirty="0" err="1">
                <a:solidFill>
                  <a:srgbClr val="FDFDFD"/>
                </a:solidFill>
                <a:latin typeface="Montserrat Heavy" panose="020B0604020202020204" charset="0"/>
              </a:rPr>
              <a:t>thiệu</a:t>
            </a:r>
            <a:endParaRPr lang="en-US" sz="9600" dirty="0">
              <a:solidFill>
                <a:srgbClr val="FDFDFD"/>
              </a:solidFill>
              <a:latin typeface="Montserrat Heavy" panose="020B0604020202020204" charset="0"/>
            </a:endParaRPr>
          </a:p>
        </p:txBody>
      </p:sp>
      <p:sp>
        <p:nvSpPr>
          <p:cNvPr id="22" name="TextBox 22"/>
          <p:cNvSpPr txBox="1"/>
          <p:nvPr/>
        </p:nvSpPr>
        <p:spPr>
          <a:xfrm>
            <a:off x="10592529" y="7629174"/>
            <a:ext cx="6589887" cy="1712969"/>
          </a:xfrm>
          <a:prstGeom prst="rect">
            <a:avLst/>
          </a:prstGeom>
        </p:spPr>
        <p:txBody>
          <a:bodyPr lIns="0" tIns="0" rIns="0" bIns="0" rtlCol="0" anchor="t">
            <a:spAutoFit/>
          </a:bodyPr>
          <a:lstStyle/>
          <a:p>
            <a:pPr marL="410616" lvl="1" indent="-205308" algn="ctr">
              <a:lnSpc>
                <a:spcPts val="2662"/>
              </a:lnSpc>
              <a:buFont typeface="Arial"/>
              <a:buChar char="•"/>
            </a:pPr>
            <a:r>
              <a:rPr lang="en-US" sz="1901" spc="-38" dirty="0" err="1">
                <a:solidFill>
                  <a:srgbClr val="051D40"/>
                </a:solidFill>
                <a:latin typeface="Montserrat" panose="00000500000000000000" pitchFamily="2" charset="0"/>
              </a:rPr>
              <a:t>Tự</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động</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hóa</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quy</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trình</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bán</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hàng</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quản</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lý</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kho</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hàng</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theo</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dõi</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vận</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chuyển</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báo</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cáo</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và</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phân</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tích</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dữ</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liệu</a:t>
            </a:r>
            <a:endParaRPr lang="en-US" sz="1901" spc="-38" dirty="0">
              <a:solidFill>
                <a:srgbClr val="051D40"/>
              </a:solidFill>
              <a:latin typeface="Montserrat" panose="00000500000000000000" pitchFamily="2" charset="0"/>
            </a:endParaRPr>
          </a:p>
          <a:p>
            <a:pPr marL="410616" lvl="1" indent="-205308" algn="ctr">
              <a:lnSpc>
                <a:spcPts val="2662"/>
              </a:lnSpc>
              <a:buFont typeface="Arial"/>
              <a:buChar char="•"/>
            </a:pPr>
            <a:r>
              <a:rPr lang="en-US" sz="1901" spc="-38" dirty="0" err="1">
                <a:solidFill>
                  <a:srgbClr val="051D40"/>
                </a:solidFill>
                <a:latin typeface="Montserrat" panose="00000500000000000000" pitchFamily="2" charset="0"/>
              </a:rPr>
              <a:t>Hệ</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thống</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tích</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hợp</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với</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nhiều</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kênh</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bán</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hàng</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và</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đơn</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vị</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vận</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chuyển</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phù</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hợp</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với</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mọi</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mô</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hình</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kinh</a:t>
            </a:r>
            <a:r>
              <a:rPr lang="en-US" sz="1901" spc="-38" dirty="0">
                <a:solidFill>
                  <a:srgbClr val="051D40"/>
                </a:solidFill>
                <a:latin typeface="Montserrat" panose="00000500000000000000" pitchFamily="2" charset="0"/>
              </a:rPr>
              <a:t> </a:t>
            </a:r>
            <a:r>
              <a:rPr lang="en-US" sz="1901" spc="-38" dirty="0" err="1">
                <a:solidFill>
                  <a:srgbClr val="051D40"/>
                </a:solidFill>
                <a:latin typeface="Montserrat" panose="00000500000000000000" pitchFamily="2" charset="0"/>
              </a:rPr>
              <a:t>doanh</a:t>
            </a:r>
            <a:r>
              <a:rPr lang="en-US" sz="1901" spc="-38" dirty="0">
                <a:solidFill>
                  <a:srgbClr val="051D40"/>
                </a:solidFill>
                <a:latin typeface="Montserrat" panose="00000500000000000000" pitchFamily="2" charset="0"/>
              </a:rPr>
              <a:t>.</a:t>
            </a:r>
          </a:p>
          <a:p>
            <a:pPr algn="ctr">
              <a:lnSpc>
                <a:spcPts val="2662"/>
              </a:lnSpc>
            </a:pPr>
            <a:endParaRPr lang="en-US" sz="1901" spc="-38" dirty="0">
              <a:solidFill>
                <a:srgbClr val="051D40"/>
              </a:solidFill>
              <a:latin typeface="Poppins"/>
            </a:endParaRPr>
          </a:p>
        </p:txBody>
      </p:sp>
      <p:sp>
        <p:nvSpPr>
          <p:cNvPr id="24" name="TextBox 24"/>
          <p:cNvSpPr txBox="1"/>
          <p:nvPr/>
        </p:nvSpPr>
        <p:spPr>
          <a:xfrm>
            <a:off x="11927839" y="6663939"/>
            <a:ext cx="3919267" cy="565796"/>
          </a:xfrm>
          <a:prstGeom prst="rect">
            <a:avLst/>
          </a:prstGeom>
        </p:spPr>
        <p:txBody>
          <a:bodyPr lIns="0" tIns="0" rIns="0" bIns="0" rtlCol="0" anchor="t">
            <a:spAutoFit/>
          </a:bodyPr>
          <a:lstStyle/>
          <a:p>
            <a:pPr marL="0" lvl="0" indent="0" algn="ctr">
              <a:lnSpc>
                <a:spcPts val="4359"/>
              </a:lnSpc>
              <a:spcBef>
                <a:spcPct val="0"/>
              </a:spcBef>
            </a:pPr>
            <a:r>
              <a:rPr lang="en-US" sz="4500" dirty="0" err="1">
                <a:solidFill>
                  <a:srgbClr val="051D40"/>
                </a:solidFill>
                <a:latin typeface="Montserrat Bold" panose="00000800000000000000" pitchFamily="2" charset="0"/>
              </a:rPr>
              <a:t>Phạm</a:t>
            </a:r>
            <a:r>
              <a:rPr lang="en-US" sz="4500" dirty="0">
                <a:solidFill>
                  <a:srgbClr val="051D40"/>
                </a:solidFill>
                <a:latin typeface="Montserrat Bold" panose="00000800000000000000" pitchFamily="2" charset="0"/>
              </a:rPr>
              <a:t> vi</a:t>
            </a:r>
          </a:p>
        </p:txBody>
      </p:sp>
      <p:grpSp>
        <p:nvGrpSpPr>
          <p:cNvPr id="17" name="Group 17"/>
          <p:cNvGrpSpPr/>
          <p:nvPr/>
        </p:nvGrpSpPr>
        <p:grpSpPr>
          <a:xfrm>
            <a:off x="1581240" y="2750164"/>
            <a:ext cx="6651843" cy="3741615"/>
            <a:chOff x="0" y="0"/>
            <a:chExt cx="11289030" cy="6350000"/>
          </a:xfrm>
        </p:grpSpPr>
        <p:sp>
          <p:nvSpPr>
            <p:cNvPr id="18" name="Freeform 18"/>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9339" b="-9339"/>
              </a:stretch>
            </a:blipFill>
          </p:spPr>
          <p:txBody>
            <a:bodyPr/>
            <a:lstStyle/>
            <a:p>
              <a:endParaRPr lang="en-US" dirty="0"/>
            </a:p>
          </p:txBody>
        </p:sp>
      </p:grpSp>
      <p:sp>
        <p:nvSpPr>
          <p:cNvPr id="23" name="TextBox 23"/>
          <p:cNvSpPr txBox="1"/>
          <p:nvPr/>
        </p:nvSpPr>
        <p:spPr>
          <a:xfrm>
            <a:off x="2883086" y="6704789"/>
            <a:ext cx="3655700" cy="536942"/>
          </a:xfrm>
          <a:prstGeom prst="rect">
            <a:avLst/>
          </a:prstGeom>
        </p:spPr>
        <p:txBody>
          <a:bodyPr lIns="0" tIns="0" rIns="0" bIns="0" rtlCol="0" anchor="t">
            <a:spAutoFit/>
          </a:bodyPr>
          <a:lstStyle/>
          <a:p>
            <a:pPr marL="0" lvl="0" indent="0" algn="ctr">
              <a:lnSpc>
                <a:spcPts val="4066"/>
              </a:lnSpc>
              <a:spcBef>
                <a:spcPct val="0"/>
              </a:spcBef>
            </a:pPr>
            <a:r>
              <a:rPr lang="en-US" sz="4500" dirty="0" err="1">
                <a:solidFill>
                  <a:srgbClr val="051D40"/>
                </a:solidFill>
                <a:latin typeface="Montserrat Bold" panose="00000800000000000000" pitchFamily="2" charset="0"/>
              </a:rPr>
              <a:t>Mục</a:t>
            </a:r>
            <a:r>
              <a:rPr lang="en-US" sz="4500" dirty="0">
                <a:solidFill>
                  <a:srgbClr val="051D40"/>
                </a:solidFill>
                <a:latin typeface="Montserrat Bold" panose="00000800000000000000" pitchFamily="2" charset="0"/>
              </a:rPr>
              <a:t> </a:t>
            </a:r>
            <a:r>
              <a:rPr lang="en-US" sz="4500" dirty="0" err="1">
                <a:solidFill>
                  <a:srgbClr val="051D40"/>
                </a:solidFill>
                <a:latin typeface="Montserrat Bold" panose="00000800000000000000" pitchFamily="2" charset="0"/>
              </a:rPr>
              <a:t>đích</a:t>
            </a:r>
            <a:endParaRPr lang="en-US" sz="4500" dirty="0">
              <a:solidFill>
                <a:srgbClr val="051D40"/>
              </a:solidFill>
              <a:latin typeface="Montserrat Bold" panose="00000800000000000000" pitchFamily="2" charset="0"/>
            </a:endParaRPr>
          </a:p>
        </p:txBody>
      </p:sp>
      <p:sp>
        <p:nvSpPr>
          <p:cNvPr id="25" name="TextBox 25"/>
          <p:cNvSpPr txBox="1"/>
          <p:nvPr/>
        </p:nvSpPr>
        <p:spPr>
          <a:xfrm>
            <a:off x="1704550" y="7386919"/>
            <a:ext cx="6405222" cy="1442522"/>
          </a:xfrm>
          <a:prstGeom prst="rect">
            <a:avLst/>
          </a:prstGeom>
        </p:spPr>
        <p:txBody>
          <a:bodyPr lIns="0" tIns="0" rIns="0" bIns="0" rtlCol="0" anchor="t">
            <a:spAutoFit/>
          </a:bodyPr>
          <a:lstStyle/>
          <a:p>
            <a:pPr marL="0" lvl="0" indent="0" algn="ctr">
              <a:lnSpc>
                <a:spcPts val="2847"/>
              </a:lnSpc>
              <a:spcBef>
                <a:spcPct val="0"/>
              </a:spcBef>
            </a:pPr>
            <a:r>
              <a:rPr lang="en-US" sz="2033" spc="-40" dirty="0" err="1">
                <a:solidFill>
                  <a:srgbClr val="051D40"/>
                </a:solidFill>
                <a:latin typeface="Montserrat" panose="00000500000000000000" pitchFamily="2" charset="0"/>
              </a:rPr>
              <a:t>Trình</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bày</a:t>
            </a:r>
            <a:r>
              <a:rPr lang="en-US" sz="2033" spc="-40" dirty="0">
                <a:solidFill>
                  <a:srgbClr val="051D40"/>
                </a:solidFill>
                <a:latin typeface="Montserrat" panose="00000500000000000000" pitchFamily="2" charset="0"/>
              </a:rPr>
              <a:t> chi </a:t>
            </a:r>
            <a:r>
              <a:rPr lang="en-US" sz="2033" spc="-40" dirty="0" err="1">
                <a:solidFill>
                  <a:srgbClr val="051D40"/>
                </a:solidFill>
                <a:latin typeface="Montserrat" panose="00000500000000000000" pitchFamily="2" charset="0"/>
              </a:rPr>
              <a:t>tiết</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về</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miền</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tình</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trạng</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và</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các</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vấn</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đề</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của</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hệ</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thống</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hiện</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thời</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từ</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đó</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nâng</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cao</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hiệu</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quả</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trải</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nghiệm</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khách</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hàng</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và</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tìm</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kiếm</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những</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cơ</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hội</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để</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phát</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triển</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thêm</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hệ</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thống</a:t>
            </a:r>
            <a:r>
              <a:rPr lang="en-US" sz="2033" spc="-40" dirty="0">
                <a:solidFill>
                  <a:srgbClr val="051D40"/>
                </a:solidFill>
                <a:latin typeface="Montserrat" panose="00000500000000000000" pitchFamily="2" charset="0"/>
              </a:rPr>
              <a:t> </a:t>
            </a:r>
            <a:r>
              <a:rPr lang="en-US" sz="2033" spc="-40" dirty="0" err="1">
                <a:solidFill>
                  <a:srgbClr val="051D40"/>
                </a:solidFill>
                <a:latin typeface="Montserrat" panose="00000500000000000000" pitchFamily="2" charset="0"/>
              </a:rPr>
              <a:t>mới</a:t>
            </a:r>
            <a:endParaRPr lang="en-US" sz="2033" spc="-40" dirty="0">
              <a:solidFill>
                <a:srgbClr val="051D40"/>
              </a:solidFill>
              <a:latin typeface="Montserrat" panose="000005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10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10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childTnLst>
                                </p:cTn>
                              </p:par>
                            </p:childTnLst>
                          </p:cTn>
                        </p:par>
                        <p:par>
                          <p:cTn id="14" fill="hold">
                            <p:stCondLst>
                              <p:cond delay="1000"/>
                            </p:stCondLst>
                            <p:childTnLst>
                              <p:par>
                                <p:cTn id="15" presetID="6" presetClass="entr" presetSubtype="16"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circle(in)">
                                      <p:cBhvr>
                                        <p:cTn id="17" dur="1000"/>
                                        <p:tgtEl>
                                          <p:spTgt spid="1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10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3"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14960568" cy="7546156"/>
            <a:chOff x="0" y="0"/>
            <a:chExt cx="4189292" cy="2113092"/>
          </a:xfrm>
        </p:grpSpPr>
        <p:sp>
          <p:nvSpPr>
            <p:cNvPr id="3" name="Freeform 3"/>
            <p:cNvSpPr/>
            <p:nvPr/>
          </p:nvSpPr>
          <p:spPr>
            <a:xfrm>
              <a:off x="0" y="0"/>
              <a:ext cx="4189292" cy="2113092"/>
            </a:xfrm>
            <a:custGeom>
              <a:avLst/>
              <a:gdLst/>
              <a:ahLst/>
              <a:cxnLst/>
              <a:rect l="l" t="t" r="r" b="b"/>
              <a:pathLst>
                <a:path w="4189292" h="2113092">
                  <a:moveTo>
                    <a:pt x="0" y="0"/>
                  </a:moveTo>
                  <a:lnTo>
                    <a:pt x="4189292" y="0"/>
                  </a:lnTo>
                  <a:lnTo>
                    <a:pt x="4189292"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4189292"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29309"/>
            <a:ext cx="14960568" cy="699095"/>
            <a:chOff x="0" y="0"/>
            <a:chExt cx="4189292" cy="195762"/>
          </a:xfrm>
        </p:grpSpPr>
        <p:sp>
          <p:nvSpPr>
            <p:cNvPr id="6" name="Freeform 6"/>
            <p:cNvSpPr/>
            <p:nvPr/>
          </p:nvSpPr>
          <p:spPr>
            <a:xfrm>
              <a:off x="0" y="0"/>
              <a:ext cx="4189292" cy="195762"/>
            </a:xfrm>
            <a:custGeom>
              <a:avLst/>
              <a:gdLst/>
              <a:ahLst/>
              <a:cxnLst/>
              <a:rect l="l" t="t" r="r" b="b"/>
              <a:pathLst>
                <a:path w="4189292" h="195762">
                  <a:moveTo>
                    <a:pt x="0" y="0"/>
                  </a:moveTo>
                  <a:lnTo>
                    <a:pt x="4189292" y="0"/>
                  </a:lnTo>
                  <a:lnTo>
                    <a:pt x="4189292" y="195762"/>
                  </a:lnTo>
                  <a:lnTo>
                    <a:pt x="0" y="195762"/>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4189292" cy="23386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1684141" y="2281820"/>
            <a:ext cx="5791717" cy="5723360"/>
          </a:xfrm>
          <a:custGeom>
            <a:avLst/>
            <a:gdLst/>
            <a:ahLst/>
            <a:cxnLst/>
            <a:rect l="l" t="t" r="r" b="b"/>
            <a:pathLst>
              <a:path w="5791717" h="5723360">
                <a:moveTo>
                  <a:pt x="0" y="0"/>
                </a:moveTo>
                <a:lnTo>
                  <a:pt x="5791717" y="0"/>
                </a:lnTo>
                <a:lnTo>
                  <a:pt x="5791717" y="5723360"/>
                </a:lnTo>
                <a:lnTo>
                  <a:pt x="0" y="5723360"/>
                </a:lnTo>
                <a:lnTo>
                  <a:pt x="0" y="0"/>
                </a:lnTo>
                <a:close/>
              </a:path>
            </a:pathLst>
          </a:custGeom>
          <a:blipFill>
            <a:blip r:embed="rId2"/>
            <a:stretch>
              <a:fillRect l="-7486" r="-7486"/>
            </a:stretch>
          </a:blipFill>
        </p:spPr>
        <p:txBody>
          <a:bodyPr/>
          <a:lstStyle/>
          <a:p>
            <a:endParaRPr lang="en-US"/>
          </a:p>
        </p:txBody>
      </p:sp>
      <p:sp>
        <p:nvSpPr>
          <p:cNvPr id="15" name="TextBox 15"/>
          <p:cNvSpPr txBox="1"/>
          <p:nvPr/>
        </p:nvSpPr>
        <p:spPr>
          <a:xfrm>
            <a:off x="9076792" y="1681727"/>
            <a:ext cx="5386677" cy="1890539"/>
          </a:xfrm>
          <a:prstGeom prst="rect">
            <a:avLst/>
          </a:prstGeom>
        </p:spPr>
        <p:txBody>
          <a:bodyPr lIns="0" tIns="0" rIns="0" bIns="0" rtlCol="0" anchor="t">
            <a:spAutoFit/>
          </a:bodyPr>
          <a:lstStyle/>
          <a:p>
            <a:pPr marL="0" lvl="0" indent="0" algn="l">
              <a:lnSpc>
                <a:spcPts val="7622"/>
              </a:lnSpc>
              <a:spcBef>
                <a:spcPct val="0"/>
              </a:spcBef>
            </a:pPr>
            <a:r>
              <a:rPr lang="en-US" sz="5444" dirty="0">
                <a:solidFill>
                  <a:srgbClr val="FDFDFD"/>
                </a:solidFill>
                <a:latin typeface="Montserrat Bold" panose="00000800000000000000" pitchFamily="2" charset="0"/>
              </a:rPr>
              <a:t>BỘ PHẬN VẬN CHUYỂN</a:t>
            </a:r>
          </a:p>
        </p:txBody>
      </p:sp>
      <p:sp>
        <p:nvSpPr>
          <p:cNvPr id="16" name="TextBox 16"/>
          <p:cNvSpPr txBox="1"/>
          <p:nvPr/>
        </p:nvSpPr>
        <p:spPr>
          <a:xfrm>
            <a:off x="7964185" y="3981841"/>
            <a:ext cx="7611892" cy="4455643"/>
          </a:xfrm>
          <a:prstGeom prst="rect">
            <a:avLst/>
          </a:prstGeom>
        </p:spPr>
        <p:txBody>
          <a:bodyPr lIns="0" tIns="0" rIns="0" bIns="0" rtlCol="0" anchor="t">
            <a:spAutoFit/>
          </a:bodyPr>
          <a:lstStyle/>
          <a:p>
            <a:pPr marL="541349" lvl="1" indent="-270675">
              <a:lnSpc>
                <a:spcPts val="3510"/>
              </a:lnSpc>
              <a:buFont typeface="Arial"/>
              <a:buChar char="•"/>
            </a:pPr>
            <a:r>
              <a:rPr lang="en-US" sz="2507" spc="-50" dirty="0">
                <a:solidFill>
                  <a:srgbClr val="FDFDFD"/>
                </a:solidFill>
                <a:latin typeface="Montserrat" panose="00000500000000000000" pitchFamily="2" charset="0"/>
              </a:rPr>
              <a:t>Giao </a:t>
            </a:r>
            <a:r>
              <a:rPr lang="en-US" sz="2507" spc="-50" dirty="0" err="1">
                <a:solidFill>
                  <a:srgbClr val="FDFDFD"/>
                </a:solidFill>
                <a:latin typeface="Montserrat" panose="00000500000000000000" pitchFamily="2" charset="0"/>
              </a:rPr>
              <a:t>diện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của</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của</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hệ</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thống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cần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phải</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hiện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đại</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nhưng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đơn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giản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trong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thao</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tác</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sử</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dụng</a:t>
            </a:r>
            <a:r>
              <a:rPr lang="en-US" sz="2507" spc="-50" dirty="0">
                <a:solidFill>
                  <a:srgbClr val="FDFDFD"/>
                </a:solidFill>
                <a:latin typeface="Montserrat" panose="00000500000000000000" pitchFamily="2" charset="0"/>
              </a:rPr>
              <a:t>.</a:t>
            </a:r>
          </a:p>
          <a:p>
            <a:pPr marL="541349" lvl="1" indent="-270675">
              <a:lnSpc>
                <a:spcPts val="3510"/>
              </a:lnSpc>
              <a:buFont typeface="Arial"/>
              <a:buChar char="•"/>
            </a:pPr>
            <a:r>
              <a:rPr lang="en-US" sz="2507" spc="-50" dirty="0" err="1">
                <a:solidFill>
                  <a:srgbClr val="FDFDFD"/>
                </a:solidFill>
                <a:latin typeface="Montserrat" panose="00000500000000000000" pitchFamily="2" charset="0"/>
              </a:rPr>
              <a:t>Tài</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khoản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của</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bộ</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phận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được</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bên</a:t>
            </a:r>
            <a:r>
              <a:rPr lang="en-US" sz="2507" spc="-50" dirty="0">
                <a:solidFill>
                  <a:srgbClr val="FDFDFD"/>
                </a:solidFill>
                <a:latin typeface="Montserrat" panose="00000500000000000000" pitchFamily="2" charset="0"/>
              </a:rPr>
              <a:t> admin </a:t>
            </a:r>
            <a:r>
              <a:rPr lang="en-US" sz="2507" spc="-50" dirty="0" err="1">
                <a:solidFill>
                  <a:srgbClr val="FDFDFD"/>
                </a:solidFill>
                <a:latin typeface="Montserrat" panose="00000500000000000000" pitchFamily="2" charset="0"/>
              </a:rPr>
              <a:t>cung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cấp</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phải</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có</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độ</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bảo</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mật</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cao</a:t>
            </a:r>
            <a:r>
              <a:rPr lang="en-US" sz="2507" spc="-50" dirty="0">
                <a:solidFill>
                  <a:srgbClr val="FDFDFD"/>
                </a:solidFill>
                <a:latin typeface="Montserrat" panose="00000500000000000000" pitchFamily="2" charset="0"/>
              </a:rPr>
              <a:t>.</a:t>
            </a:r>
          </a:p>
          <a:p>
            <a:pPr marL="541349" lvl="1" indent="-270675">
              <a:lnSpc>
                <a:spcPts val="3510"/>
              </a:lnSpc>
              <a:buFont typeface="Arial"/>
              <a:buChar char="•"/>
            </a:pPr>
            <a:r>
              <a:rPr lang="en-US" sz="2507" spc="-50" dirty="0" err="1">
                <a:solidFill>
                  <a:srgbClr val="FDFDFD"/>
                </a:solidFill>
                <a:latin typeface="Montserrat" panose="00000500000000000000" pitchFamily="2" charset="0"/>
              </a:rPr>
              <a:t>Các</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thông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báo</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về</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đơn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hàng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được</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chuyển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tới</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phải</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được</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thể</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hiện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rõ</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ràng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dễ</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tiếp</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cận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bởi</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bộ</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phận</a:t>
            </a:r>
            <a:r>
              <a:rPr lang="en-US" sz="2507" spc="-50" dirty="0">
                <a:solidFill>
                  <a:srgbClr val="FDFDFD"/>
                </a:solidFill>
                <a:latin typeface="Montserrat" panose="00000500000000000000" pitchFamily="2" charset="0"/>
              </a:rPr>
              <a:t>.</a:t>
            </a:r>
          </a:p>
          <a:p>
            <a:pPr marL="541349" lvl="1" indent="-270675" algn="l">
              <a:lnSpc>
                <a:spcPts val="3510"/>
              </a:lnSpc>
              <a:spcBef>
                <a:spcPct val="0"/>
              </a:spcBef>
              <a:buFont typeface="Arial"/>
              <a:buChar char="•"/>
            </a:pPr>
            <a:r>
              <a:rPr lang="en-US" sz="2507" spc="-50" dirty="0" err="1">
                <a:solidFill>
                  <a:srgbClr val="FDFDFD"/>
                </a:solidFill>
                <a:latin typeface="Montserrat" panose="00000500000000000000" pitchFamily="2" charset="0"/>
              </a:rPr>
              <a:t>Dễ</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dàng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xây</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dựng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một</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lộ</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trình</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vận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chuyển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theo</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từng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đơn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hàng</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để</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giảm</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thiểu</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thời</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gian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và</a:t>
            </a:r>
            <a:r>
              <a:rPr lang="en-US" sz="2507" spc="-50" dirty="0">
                <a:solidFill>
                  <a:srgbClr val="FDFDFD"/>
                </a:solidFill>
                <a:latin typeface="Montserrat" panose="00000500000000000000" pitchFamily="2" charset="0"/>
              </a:rPr>
              <a:t> chi </a:t>
            </a:r>
            <a:r>
              <a:rPr lang="en-US" sz="2507" spc="-50" dirty="0" err="1">
                <a:solidFill>
                  <a:srgbClr val="FDFDFD"/>
                </a:solidFill>
                <a:latin typeface="Montserrat" panose="00000500000000000000" pitchFamily="2" charset="0"/>
              </a:rPr>
              <a:t>phí</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vận</a:t>
            </a:r>
            <a:r>
              <a:rPr lang="en-US" sz="2507" spc="-50" dirty="0">
                <a:solidFill>
                  <a:srgbClr val="FDFDFD"/>
                </a:solidFill>
                <a:latin typeface="Montserrat" panose="00000500000000000000" pitchFamily="2" charset="0"/>
              </a:rPr>
              <a:t> </a:t>
            </a:r>
            <a:r>
              <a:rPr lang="en-US" sz="2507" spc="-50" dirty="0" err="1">
                <a:solidFill>
                  <a:srgbClr val="FDFDFD"/>
                </a:solidFill>
                <a:latin typeface="Montserrat" panose="00000500000000000000" pitchFamily="2" charset="0"/>
              </a:rPr>
              <a:t>chuyển</a:t>
            </a:r>
            <a:r>
              <a:rPr lang="en-US" sz="2507" spc="-50" dirty="0">
                <a:solidFill>
                  <a:srgbClr val="FDFDFD"/>
                </a:solidFill>
                <a:latin typeface="Montserrat" panose="00000500000000000000" pitchFamily="2" charset="0"/>
              </a:rPr>
              <a: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14960568" cy="7546156"/>
            <a:chOff x="0" y="0"/>
            <a:chExt cx="4189292" cy="2113092"/>
          </a:xfrm>
        </p:grpSpPr>
        <p:sp>
          <p:nvSpPr>
            <p:cNvPr id="3" name="Freeform 3"/>
            <p:cNvSpPr/>
            <p:nvPr/>
          </p:nvSpPr>
          <p:spPr>
            <a:xfrm>
              <a:off x="0" y="0"/>
              <a:ext cx="4189292" cy="2113092"/>
            </a:xfrm>
            <a:custGeom>
              <a:avLst/>
              <a:gdLst/>
              <a:ahLst/>
              <a:cxnLst/>
              <a:rect l="l" t="t" r="r" b="b"/>
              <a:pathLst>
                <a:path w="4189292" h="2113092">
                  <a:moveTo>
                    <a:pt x="0" y="0"/>
                  </a:moveTo>
                  <a:lnTo>
                    <a:pt x="4189292" y="0"/>
                  </a:lnTo>
                  <a:lnTo>
                    <a:pt x="4189292"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4189292"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29309"/>
            <a:ext cx="14960568" cy="699095"/>
            <a:chOff x="0" y="0"/>
            <a:chExt cx="4189292" cy="195762"/>
          </a:xfrm>
        </p:grpSpPr>
        <p:sp>
          <p:nvSpPr>
            <p:cNvPr id="6" name="Freeform 6"/>
            <p:cNvSpPr/>
            <p:nvPr/>
          </p:nvSpPr>
          <p:spPr>
            <a:xfrm>
              <a:off x="0" y="0"/>
              <a:ext cx="4189292" cy="195762"/>
            </a:xfrm>
            <a:custGeom>
              <a:avLst/>
              <a:gdLst/>
              <a:ahLst/>
              <a:cxnLst/>
              <a:rect l="l" t="t" r="r" b="b"/>
              <a:pathLst>
                <a:path w="4189292" h="195762">
                  <a:moveTo>
                    <a:pt x="0" y="0"/>
                  </a:moveTo>
                  <a:lnTo>
                    <a:pt x="4189292" y="0"/>
                  </a:lnTo>
                  <a:lnTo>
                    <a:pt x="4189292" y="195762"/>
                  </a:lnTo>
                  <a:lnTo>
                    <a:pt x="0" y="195762"/>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4189292" cy="23386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10665366" y="2769268"/>
            <a:ext cx="5159256" cy="6060041"/>
          </a:xfrm>
          <a:custGeom>
            <a:avLst/>
            <a:gdLst/>
            <a:ahLst/>
            <a:cxnLst/>
            <a:rect l="l" t="t" r="r" b="b"/>
            <a:pathLst>
              <a:path w="5159256" h="6060041">
                <a:moveTo>
                  <a:pt x="0" y="0"/>
                </a:moveTo>
                <a:lnTo>
                  <a:pt x="5159255" y="0"/>
                </a:lnTo>
                <a:lnTo>
                  <a:pt x="5159255" y="6060041"/>
                </a:lnTo>
                <a:lnTo>
                  <a:pt x="0" y="6060041"/>
                </a:lnTo>
                <a:lnTo>
                  <a:pt x="0" y="0"/>
                </a:lnTo>
                <a:close/>
              </a:path>
            </a:pathLst>
          </a:custGeom>
          <a:blipFill>
            <a:blip r:embed="rId2"/>
            <a:stretch>
              <a:fillRect l="-1699" t="-45672" r="-202489"/>
            </a:stretch>
          </a:blipFill>
        </p:spPr>
        <p:txBody>
          <a:bodyPr/>
          <a:lstStyle/>
          <a:p>
            <a:endParaRPr lang="en-US"/>
          </a:p>
        </p:txBody>
      </p:sp>
      <p:sp>
        <p:nvSpPr>
          <p:cNvPr id="15" name="TextBox 15"/>
          <p:cNvSpPr txBox="1"/>
          <p:nvPr/>
        </p:nvSpPr>
        <p:spPr>
          <a:xfrm>
            <a:off x="1197737" y="1495513"/>
            <a:ext cx="10222393" cy="1071219"/>
          </a:xfrm>
          <a:prstGeom prst="rect">
            <a:avLst/>
          </a:prstGeom>
        </p:spPr>
        <p:txBody>
          <a:bodyPr lIns="0" tIns="0" rIns="0" bIns="0" rtlCol="0" anchor="t">
            <a:spAutoFit/>
          </a:bodyPr>
          <a:lstStyle/>
          <a:p>
            <a:pPr marL="0" lvl="0" indent="0" algn="l">
              <a:lnSpc>
                <a:spcPts val="8766"/>
              </a:lnSpc>
              <a:spcBef>
                <a:spcPct val="0"/>
              </a:spcBef>
            </a:pPr>
            <a:r>
              <a:rPr lang="en-US" sz="6261" dirty="0">
                <a:solidFill>
                  <a:srgbClr val="FDFDFD"/>
                </a:solidFill>
                <a:latin typeface="Montserrat Bold" panose="00000800000000000000" pitchFamily="2" charset="0"/>
              </a:rPr>
              <a:t>Admin </a:t>
            </a:r>
            <a:r>
              <a:rPr lang="en-US" sz="6261" dirty="0" err="1">
                <a:solidFill>
                  <a:srgbClr val="FDFDFD"/>
                </a:solidFill>
                <a:latin typeface="Montserrat Bold" panose="00000800000000000000" pitchFamily="2" charset="0"/>
              </a:rPr>
              <a:t>quản</a:t>
            </a:r>
            <a:r>
              <a:rPr lang="en-US" sz="6261" dirty="0">
                <a:solidFill>
                  <a:srgbClr val="FDFDFD"/>
                </a:solidFill>
                <a:latin typeface="Montserrat Bold" panose="00000800000000000000" pitchFamily="2" charset="0"/>
              </a:rPr>
              <a:t> </a:t>
            </a:r>
            <a:r>
              <a:rPr lang="en-US" sz="6261" dirty="0" err="1">
                <a:solidFill>
                  <a:srgbClr val="FDFDFD"/>
                </a:solidFill>
                <a:latin typeface="Montserrat Bold" panose="00000800000000000000" pitchFamily="2" charset="0"/>
              </a:rPr>
              <a:t>lý</a:t>
            </a:r>
            <a:r>
              <a:rPr lang="en-US" sz="6261" dirty="0">
                <a:solidFill>
                  <a:srgbClr val="FDFDFD"/>
                </a:solidFill>
                <a:latin typeface="Montserrat Bold" panose="00000800000000000000" pitchFamily="2" charset="0"/>
              </a:rPr>
              <a:t> </a:t>
            </a:r>
            <a:r>
              <a:rPr lang="en-US" sz="6261" dirty="0" err="1">
                <a:solidFill>
                  <a:srgbClr val="FDFDFD"/>
                </a:solidFill>
                <a:latin typeface="Montserrat Bold" panose="00000800000000000000" pitchFamily="2" charset="0"/>
              </a:rPr>
              <a:t>hệ</a:t>
            </a:r>
            <a:r>
              <a:rPr lang="en-US" sz="6261" dirty="0">
                <a:solidFill>
                  <a:srgbClr val="FDFDFD"/>
                </a:solidFill>
                <a:latin typeface="Montserrat Bold" panose="00000800000000000000" pitchFamily="2" charset="0"/>
              </a:rPr>
              <a:t> </a:t>
            </a:r>
            <a:r>
              <a:rPr lang="en-US" sz="6261" dirty="0" err="1">
                <a:solidFill>
                  <a:srgbClr val="FDFDFD"/>
                </a:solidFill>
                <a:latin typeface="Montserrat Bold" panose="00000800000000000000" pitchFamily="2" charset="0"/>
              </a:rPr>
              <a:t>thống</a:t>
            </a:r>
            <a:endParaRPr lang="en-US" sz="6261" dirty="0">
              <a:solidFill>
                <a:srgbClr val="FDFDFD"/>
              </a:solidFill>
              <a:latin typeface="Montserrat Bold" panose="00000800000000000000" pitchFamily="2" charset="0"/>
            </a:endParaRPr>
          </a:p>
        </p:txBody>
      </p:sp>
      <p:sp>
        <p:nvSpPr>
          <p:cNvPr id="16" name="TextBox 16"/>
          <p:cNvSpPr txBox="1"/>
          <p:nvPr/>
        </p:nvSpPr>
        <p:spPr>
          <a:xfrm>
            <a:off x="1197737" y="3152276"/>
            <a:ext cx="8664122" cy="3819059"/>
          </a:xfrm>
          <a:prstGeom prst="rect">
            <a:avLst/>
          </a:prstGeom>
        </p:spPr>
        <p:txBody>
          <a:bodyPr lIns="0" tIns="0" rIns="0" bIns="0" rtlCol="0" anchor="t">
            <a:spAutoFit/>
          </a:bodyPr>
          <a:lstStyle/>
          <a:p>
            <a:pPr marL="660163" lvl="1" indent="-330082">
              <a:lnSpc>
                <a:spcPts val="4280"/>
              </a:lnSpc>
              <a:buFont typeface="Arial"/>
              <a:buChar char="•"/>
            </a:pPr>
            <a:r>
              <a:rPr lang="en-US" sz="3057" spc="-61" dirty="0" err="1">
                <a:solidFill>
                  <a:srgbClr val="FDFDFD"/>
                </a:solidFill>
                <a:latin typeface="Montserrat "/>
              </a:rPr>
              <a:t>Các</a:t>
            </a:r>
            <a:r>
              <a:rPr lang="en-US" sz="3057" spc="-61" dirty="0">
                <a:solidFill>
                  <a:srgbClr val="FDFDFD"/>
                </a:solidFill>
                <a:latin typeface="Montserrat "/>
              </a:rPr>
              <a:t> </a:t>
            </a:r>
            <a:r>
              <a:rPr lang="en-US" sz="3057" spc="-61" dirty="0" err="1">
                <a:solidFill>
                  <a:srgbClr val="FDFDFD"/>
                </a:solidFill>
                <a:latin typeface="Montserrat "/>
              </a:rPr>
              <a:t>chức</a:t>
            </a:r>
            <a:r>
              <a:rPr lang="en-US" sz="3057" spc="-61" dirty="0">
                <a:solidFill>
                  <a:srgbClr val="FDFDFD"/>
                </a:solidFill>
                <a:latin typeface="Montserrat "/>
              </a:rPr>
              <a:t> </a:t>
            </a:r>
            <a:r>
              <a:rPr lang="en-US" sz="3057" spc="-61" dirty="0" err="1">
                <a:solidFill>
                  <a:srgbClr val="FDFDFD"/>
                </a:solidFill>
                <a:latin typeface="Montserrat "/>
              </a:rPr>
              <a:t>năng</a:t>
            </a:r>
            <a:r>
              <a:rPr lang="en-US" sz="3057" spc="-61" dirty="0">
                <a:solidFill>
                  <a:srgbClr val="FDFDFD"/>
                </a:solidFill>
                <a:latin typeface="Montserrat "/>
              </a:rPr>
              <a:t> </a:t>
            </a:r>
            <a:r>
              <a:rPr lang="en-US" sz="3057" spc="-61" dirty="0" err="1">
                <a:solidFill>
                  <a:srgbClr val="FDFDFD"/>
                </a:solidFill>
                <a:latin typeface="Montserrat "/>
              </a:rPr>
              <a:t>quản</a:t>
            </a:r>
            <a:r>
              <a:rPr lang="en-US" sz="3057" spc="-61" dirty="0">
                <a:solidFill>
                  <a:srgbClr val="FDFDFD"/>
                </a:solidFill>
                <a:latin typeface="Montserrat "/>
              </a:rPr>
              <a:t> </a:t>
            </a:r>
            <a:r>
              <a:rPr lang="en-US" sz="3057" spc="-61" dirty="0" err="1">
                <a:solidFill>
                  <a:srgbClr val="FDFDFD"/>
                </a:solidFill>
                <a:latin typeface="Montserrat "/>
              </a:rPr>
              <a:t>lý</a:t>
            </a:r>
            <a:r>
              <a:rPr lang="en-US" sz="3057" spc="-61" dirty="0">
                <a:solidFill>
                  <a:srgbClr val="FDFDFD"/>
                </a:solidFill>
                <a:latin typeface="Montserrat "/>
              </a:rPr>
              <a:t> </a:t>
            </a:r>
            <a:r>
              <a:rPr lang="en-US" sz="3057" spc="-61" dirty="0" err="1">
                <a:solidFill>
                  <a:srgbClr val="FDFDFD"/>
                </a:solidFill>
                <a:latin typeface="Montserrat "/>
              </a:rPr>
              <a:t>tài</a:t>
            </a:r>
            <a:r>
              <a:rPr lang="en-US" sz="3057" spc="-61" dirty="0">
                <a:solidFill>
                  <a:srgbClr val="FDFDFD"/>
                </a:solidFill>
                <a:latin typeface="Montserrat "/>
              </a:rPr>
              <a:t> </a:t>
            </a:r>
            <a:r>
              <a:rPr lang="en-US" sz="3057" spc="-61" dirty="0" err="1">
                <a:solidFill>
                  <a:srgbClr val="FDFDFD"/>
                </a:solidFill>
                <a:latin typeface="Montserrat "/>
              </a:rPr>
              <a:t>khoản</a:t>
            </a:r>
            <a:r>
              <a:rPr lang="en-US" sz="3057" spc="-61" dirty="0">
                <a:solidFill>
                  <a:srgbClr val="FDFDFD"/>
                </a:solidFill>
                <a:latin typeface="Montserrat "/>
              </a:rPr>
              <a:t>, </a:t>
            </a:r>
            <a:r>
              <a:rPr lang="en-US" sz="3057" spc="-61" dirty="0" err="1">
                <a:solidFill>
                  <a:srgbClr val="FDFDFD"/>
                </a:solidFill>
                <a:latin typeface="Montserrat "/>
              </a:rPr>
              <a:t>quản</a:t>
            </a:r>
            <a:r>
              <a:rPr lang="en-US" sz="3057" spc="-61" dirty="0">
                <a:solidFill>
                  <a:srgbClr val="FDFDFD"/>
                </a:solidFill>
                <a:latin typeface="Montserrat "/>
              </a:rPr>
              <a:t> </a:t>
            </a:r>
            <a:r>
              <a:rPr lang="en-US" sz="3057" spc="-61" dirty="0" err="1">
                <a:solidFill>
                  <a:srgbClr val="FDFDFD"/>
                </a:solidFill>
                <a:latin typeface="Montserrat "/>
              </a:rPr>
              <a:t>lý</a:t>
            </a:r>
            <a:r>
              <a:rPr lang="en-US" sz="3057" spc="-61" dirty="0">
                <a:solidFill>
                  <a:srgbClr val="FDFDFD"/>
                </a:solidFill>
                <a:latin typeface="Montserrat "/>
              </a:rPr>
              <a:t> </a:t>
            </a:r>
            <a:r>
              <a:rPr lang="en-US" sz="3057" spc="-61" dirty="0" err="1">
                <a:solidFill>
                  <a:srgbClr val="FDFDFD"/>
                </a:solidFill>
                <a:latin typeface="Montserrat "/>
              </a:rPr>
              <a:t>đơn</a:t>
            </a:r>
            <a:r>
              <a:rPr lang="en-US" sz="3057" spc="-61" dirty="0">
                <a:solidFill>
                  <a:srgbClr val="FDFDFD"/>
                </a:solidFill>
                <a:latin typeface="Montserrat "/>
              </a:rPr>
              <a:t> </a:t>
            </a:r>
            <a:r>
              <a:rPr lang="en-US" sz="3057" spc="-61" dirty="0" err="1">
                <a:solidFill>
                  <a:srgbClr val="FDFDFD"/>
                </a:solidFill>
                <a:latin typeface="Montserrat "/>
              </a:rPr>
              <a:t>hàng</a:t>
            </a:r>
            <a:r>
              <a:rPr lang="en-US" sz="3057" spc="-61" dirty="0">
                <a:solidFill>
                  <a:srgbClr val="FDFDFD"/>
                </a:solidFill>
                <a:latin typeface="Montserrat "/>
              </a:rPr>
              <a:t> </a:t>
            </a:r>
            <a:r>
              <a:rPr lang="en-US" sz="3057" spc="-61" dirty="0" err="1">
                <a:solidFill>
                  <a:srgbClr val="FDFDFD"/>
                </a:solidFill>
                <a:latin typeface="Montserrat "/>
              </a:rPr>
              <a:t>có</a:t>
            </a:r>
            <a:r>
              <a:rPr lang="en-US" sz="3057" spc="-61" dirty="0">
                <a:solidFill>
                  <a:srgbClr val="FDFDFD"/>
                </a:solidFill>
                <a:latin typeface="Montserrat "/>
              </a:rPr>
              <a:t> </a:t>
            </a:r>
            <a:r>
              <a:rPr lang="en-US" sz="3057" spc="-61" dirty="0" err="1">
                <a:solidFill>
                  <a:srgbClr val="FDFDFD"/>
                </a:solidFill>
                <a:latin typeface="Montserrat "/>
              </a:rPr>
              <a:t>thể</a:t>
            </a:r>
            <a:r>
              <a:rPr lang="en-US" sz="3057" spc="-61" dirty="0">
                <a:solidFill>
                  <a:srgbClr val="FDFDFD"/>
                </a:solidFill>
                <a:latin typeface="Montserrat "/>
              </a:rPr>
              <a:t> </a:t>
            </a:r>
            <a:r>
              <a:rPr lang="en-US" sz="3057" spc="-61" dirty="0" err="1">
                <a:solidFill>
                  <a:srgbClr val="FDFDFD"/>
                </a:solidFill>
                <a:latin typeface="Montserrat "/>
              </a:rPr>
              <a:t>thao</a:t>
            </a:r>
            <a:r>
              <a:rPr lang="en-US" sz="3057" spc="-61" dirty="0">
                <a:solidFill>
                  <a:srgbClr val="FDFDFD"/>
                </a:solidFill>
                <a:latin typeface="Montserrat "/>
              </a:rPr>
              <a:t> </a:t>
            </a:r>
            <a:r>
              <a:rPr lang="en-US" sz="3057" spc="-61" dirty="0" err="1">
                <a:solidFill>
                  <a:srgbClr val="FDFDFD"/>
                </a:solidFill>
                <a:latin typeface="Montserrat "/>
              </a:rPr>
              <a:t>tác</a:t>
            </a:r>
            <a:r>
              <a:rPr lang="en-US" sz="3057" spc="-61" dirty="0">
                <a:solidFill>
                  <a:srgbClr val="FDFDFD"/>
                </a:solidFill>
                <a:latin typeface="Montserrat "/>
              </a:rPr>
              <a:t> </a:t>
            </a:r>
            <a:r>
              <a:rPr lang="en-US" sz="3057" spc="-61" dirty="0" err="1">
                <a:solidFill>
                  <a:srgbClr val="FDFDFD"/>
                </a:solidFill>
                <a:latin typeface="Montserrat "/>
              </a:rPr>
              <a:t>thuận</a:t>
            </a:r>
            <a:r>
              <a:rPr lang="en-US" sz="3057" spc="-61" dirty="0">
                <a:solidFill>
                  <a:srgbClr val="FDFDFD"/>
                </a:solidFill>
                <a:latin typeface="Montserrat "/>
              </a:rPr>
              <a:t> </a:t>
            </a:r>
            <a:r>
              <a:rPr lang="en-US" sz="3057" spc="-61" dirty="0" err="1">
                <a:solidFill>
                  <a:srgbClr val="FDFDFD"/>
                </a:solidFill>
                <a:latin typeface="Montserrat "/>
              </a:rPr>
              <a:t>tiện</a:t>
            </a:r>
            <a:r>
              <a:rPr lang="en-US" sz="3057" spc="-61" dirty="0">
                <a:solidFill>
                  <a:srgbClr val="FDFDFD"/>
                </a:solidFill>
                <a:latin typeface="Montserrat "/>
              </a:rPr>
              <a:t>.</a:t>
            </a:r>
          </a:p>
          <a:p>
            <a:pPr marL="660163" lvl="1" indent="-330082">
              <a:lnSpc>
                <a:spcPts val="4280"/>
              </a:lnSpc>
              <a:buFont typeface="Arial"/>
              <a:buChar char="•"/>
            </a:pPr>
            <a:r>
              <a:rPr lang="en-US" sz="3057" spc="-61" dirty="0" err="1">
                <a:solidFill>
                  <a:srgbClr val="FDFDFD"/>
                </a:solidFill>
                <a:latin typeface="Montserrat "/>
              </a:rPr>
              <a:t>Sử</a:t>
            </a:r>
            <a:r>
              <a:rPr lang="en-US" sz="3057" spc="-61" dirty="0">
                <a:solidFill>
                  <a:srgbClr val="FDFDFD"/>
                </a:solidFill>
                <a:latin typeface="Montserrat "/>
              </a:rPr>
              <a:t> </a:t>
            </a:r>
            <a:r>
              <a:rPr lang="en-US" sz="3057" spc="-61" dirty="0" err="1">
                <a:solidFill>
                  <a:srgbClr val="FDFDFD"/>
                </a:solidFill>
                <a:latin typeface="Montserrat "/>
              </a:rPr>
              <a:t>dụng</a:t>
            </a:r>
            <a:r>
              <a:rPr lang="en-US" sz="3057" spc="-61" dirty="0">
                <a:solidFill>
                  <a:srgbClr val="FDFDFD"/>
                </a:solidFill>
                <a:latin typeface="Montserrat "/>
              </a:rPr>
              <a:t> </a:t>
            </a:r>
            <a:r>
              <a:rPr lang="en-US" sz="3057" spc="-61" dirty="0" err="1">
                <a:solidFill>
                  <a:srgbClr val="FDFDFD"/>
                </a:solidFill>
                <a:latin typeface="Montserrat "/>
              </a:rPr>
              <a:t>quyền</a:t>
            </a:r>
            <a:r>
              <a:rPr lang="en-US" sz="3057" spc="-61" dirty="0">
                <a:solidFill>
                  <a:srgbClr val="FDFDFD"/>
                </a:solidFill>
                <a:latin typeface="Montserrat "/>
              </a:rPr>
              <a:t> </a:t>
            </a:r>
            <a:r>
              <a:rPr lang="en-US" sz="3057" spc="-61" dirty="0" err="1">
                <a:solidFill>
                  <a:srgbClr val="FDFDFD"/>
                </a:solidFill>
                <a:latin typeface="Montserrat "/>
              </a:rPr>
              <a:t>của</a:t>
            </a:r>
            <a:r>
              <a:rPr lang="en-US" sz="3057" spc="-61" dirty="0">
                <a:solidFill>
                  <a:srgbClr val="FDFDFD"/>
                </a:solidFill>
                <a:latin typeface="Montserrat "/>
              </a:rPr>
              <a:t> </a:t>
            </a:r>
            <a:r>
              <a:rPr lang="en-US" sz="3057" spc="-61" dirty="0" err="1">
                <a:solidFill>
                  <a:srgbClr val="FDFDFD"/>
                </a:solidFill>
                <a:latin typeface="Montserrat "/>
              </a:rPr>
              <a:t>quản</a:t>
            </a:r>
            <a:r>
              <a:rPr lang="en-US" sz="3057" spc="-61" dirty="0">
                <a:solidFill>
                  <a:srgbClr val="FDFDFD"/>
                </a:solidFill>
                <a:latin typeface="Montserrat "/>
              </a:rPr>
              <a:t> </a:t>
            </a:r>
            <a:r>
              <a:rPr lang="en-US" sz="3057" spc="-61" dirty="0" err="1">
                <a:solidFill>
                  <a:srgbClr val="FDFDFD"/>
                </a:solidFill>
                <a:latin typeface="Montserrat "/>
              </a:rPr>
              <a:t>trị</a:t>
            </a:r>
            <a:r>
              <a:rPr lang="en-US" sz="3057" spc="-61" dirty="0">
                <a:solidFill>
                  <a:srgbClr val="FDFDFD"/>
                </a:solidFill>
                <a:latin typeface="Montserrat "/>
              </a:rPr>
              <a:t> </a:t>
            </a:r>
            <a:r>
              <a:rPr lang="en-US" sz="3057" spc="-61" dirty="0" err="1">
                <a:solidFill>
                  <a:srgbClr val="FDFDFD"/>
                </a:solidFill>
                <a:latin typeface="Montserrat "/>
              </a:rPr>
              <a:t>viên</a:t>
            </a:r>
            <a:r>
              <a:rPr lang="en-US" sz="3057" spc="-61" dirty="0">
                <a:solidFill>
                  <a:srgbClr val="FDFDFD"/>
                </a:solidFill>
                <a:latin typeface="Montserrat "/>
              </a:rPr>
              <a:t> (</a:t>
            </a:r>
            <a:r>
              <a:rPr lang="en-US" sz="3057" spc="-61" dirty="0" err="1">
                <a:solidFill>
                  <a:srgbClr val="FDFDFD"/>
                </a:solidFill>
                <a:latin typeface="Montserrat "/>
              </a:rPr>
              <a:t>thêm</a:t>
            </a:r>
            <a:r>
              <a:rPr lang="en-US" sz="3057" spc="-61" dirty="0">
                <a:solidFill>
                  <a:srgbClr val="FDFDFD"/>
                </a:solidFill>
                <a:latin typeface="Montserrat "/>
              </a:rPr>
              <a:t>, </a:t>
            </a:r>
            <a:r>
              <a:rPr lang="en-US" sz="3057" spc="-61" dirty="0" err="1">
                <a:solidFill>
                  <a:srgbClr val="FDFDFD"/>
                </a:solidFill>
                <a:latin typeface="Montserrat "/>
              </a:rPr>
              <a:t>xóa</a:t>
            </a:r>
            <a:r>
              <a:rPr lang="en-US" sz="3057" spc="-61" dirty="0">
                <a:solidFill>
                  <a:srgbClr val="FDFDFD"/>
                </a:solidFill>
                <a:latin typeface="Montserrat "/>
              </a:rPr>
              <a:t>, </a:t>
            </a:r>
            <a:r>
              <a:rPr lang="en-US" sz="3057" spc="-61" dirty="0" err="1">
                <a:solidFill>
                  <a:srgbClr val="FDFDFD"/>
                </a:solidFill>
                <a:latin typeface="Montserrat "/>
              </a:rPr>
              <a:t>sửa</a:t>
            </a:r>
            <a:r>
              <a:rPr lang="en-US" sz="3057" spc="-61" dirty="0">
                <a:solidFill>
                  <a:srgbClr val="FDFDFD"/>
                </a:solidFill>
                <a:latin typeface="Montserrat "/>
              </a:rPr>
              <a:t>, …) </a:t>
            </a:r>
            <a:r>
              <a:rPr lang="en-US" sz="3057" spc="-61" dirty="0" err="1">
                <a:solidFill>
                  <a:srgbClr val="FDFDFD"/>
                </a:solidFill>
                <a:latin typeface="Montserrat "/>
              </a:rPr>
              <a:t>một</a:t>
            </a:r>
            <a:r>
              <a:rPr lang="en-US" sz="3057" spc="-61" dirty="0">
                <a:solidFill>
                  <a:srgbClr val="FDFDFD"/>
                </a:solidFill>
                <a:latin typeface="Montserrat "/>
              </a:rPr>
              <a:t> </a:t>
            </a:r>
            <a:r>
              <a:rPr lang="en-US" sz="3057" spc="-61" dirty="0" err="1">
                <a:solidFill>
                  <a:srgbClr val="FDFDFD"/>
                </a:solidFill>
                <a:latin typeface="Montserrat "/>
              </a:rPr>
              <a:t>cách</a:t>
            </a:r>
            <a:r>
              <a:rPr lang="en-US" sz="3057" spc="-61" dirty="0">
                <a:solidFill>
                  <a:srgbClr val="FDFDFD"/>
                </a:solidFill>
                <a:latin typeface="Montserrat "/>
              </a:rPr>
              <a:t> </a:t>
            </a:r>
            <a:r>
              <a:rPr lang="en-US" sz="3057" spc="-61" dirty="0" err="1">
                <a:solidFill>
                  <a:srgbClr val="FDFDFD"/>
                </a:solidFill>
                <a:latin typeface="Montserrat "/>
              </a:rPr>
              <a:t>dễ</a:t>
            </a:r>
            <a:r>
              <a:rPr lang="en-US" sz="3057" spc="-61" dirty="0">
                <a:solidFill>
                  <a:srgbClr val="FDFDFD"/>
                </a:solidFill>
                <a:latin typeface="Montserrat "/>
              </a:rPr>
              <a:t> </a:t>
            </a:r>
            <a:r>
              <a:rPr lang="en-US" sz="3057" spc="-61" dirty="0" err="1">
                <a:solidFill>
                  <a:srgbClr val="FDFDFD"/>
                </a:solidFill>
                <a:latin typeface="Montserrat "/>
              </a:rPr>
              <a:t>dàng</a:t>
            </a:r>
            <a:r>
              <a:rPr lang="en-US" sz="3057" spc="-61" dirty="0">
                <a:solidFill>
                  <a:srgbClr val="FDFDFD"/>
                </a:solidFill>
                <a:latin typeface="Montserrat "/>
              </a:rPr>
              <a:t>, </a:t>
            </a:r>
            <a:r>
              <a:rPr lang="en-US" sz="3057" spc="-61" dirty="0" err="1">
                <a:solidFill>
                  <a:srgbClr val="FDFDFD"/>
                </a:solidFill>
                <a:latin typeface="Montserrat "/>
              </a:rPr>
              <a:t>nhanh</a:t>
            </a:r>
            <a:r>
              <a:rPr lang="en-US" sz="3057" spc="-61" dirty="0">
                <a:solidFill>
                  <a:srgbClr val="FDFDFD"/>
                </a:solidFill>
                <a:latin typeface="Montserrat "/>
              </a:rPr>
              <a:t> </a:t>
            </a:r>
            <a:r>
              <a:rPr lang="en-US" sz="3057" spc="-61" dirty="0" err="1">
                <a:solidFill>
                  <a:srgbClr val="FDFDFD"/>
                </a:solidFill>
                <a:latin typeface="Montserrat "/>
              </a:rPr>
              <a:t>chóng</a:t>
            </a:r>
            <a:r>
              <a:rPr lang="en-US" sz="3057" spc="-61" dirty="0">
                <a:solidFill>
                  <a:srgbClr val="FDFDFD"/>
                </a:solidFill>
                <a:latin typeface="Montserrat "/>
              </a:rPr>
              <a:t>, </a:t>
            </a:r>
            <a:r>
              <a:rPr lang="en-US" sz="3057" spc="-61" dirty="0" err="1">
                <a:solidFill>
                  <a:srgbClr val="FDFDFD"/>
                </a:solidFill>
                <a:latin typeface="Montserrat "/>
              </a:rPr>
              <a:t>hiệu</a:t>
            </a:r>
            <a:r>
              <a:rPr lang="en-US" sz="3057" spc="-61" dirty="0">
                <a:solidFill>
                  <a:srgbClr val="FDFDFD"/>
                </a:solidFill>
                <a:latin typeface="Montserrat "/>
              </a:rPr>
              <a:t> </a:t>
            </a:r>
            <a:r>
              <a:rPr lang="en-US" sz="3057" spc="-61" dirty="0" err="1">
                <a:solidFill>
                  <a:srgbClr val="FDFDFD"/>
                </a:solidFill>
                <a:latin typeface="Montserrat "/>
              </a:rPr>
              <a:t>quả</a:t>
            </a:r>
            <a:r>
              <a:rPr lang="en-US" sz="3057" spc="-61" dirty="0">
                <a:solidFill>
                  <a:srgbClr val="FDFDFD"/>
                </a:solidFill>
                <a:latin typeface="Montserrat "/>
              </a:rPr>
              <a:t>.</a:t>
            </a:r>
          </a:p>
          <a:p>
            <a:pPr marL="660163" lvl="1" indent="-330082" algn="l">
              <a:lnSpc>
                <a:spcPts val="4280"/>
              </a:lnSpc>
              <a:spcBef>
                <a:spcPct val="0"/>
              </a:spcBef>
              <a:buFont typeface="Arial"/>
              <a:buChar char="•"/>
            </a:pPr>
            <a:r>
              <a:rPr lang="en-US" sz="3057" spc="-61" dirty="0" err="1">
                <a:solidFill>
                  <a:srgbClr val="FDFDFD"/>
                </a:solidFill>
                <a:latin typeface="Montserrat "/>
              </a:rPr>
              <a:t>Dễ</a:t>
            </a:r>
            <a:r>
              <a:rPr lang="en-US" sz="3057" spc="-61" dirty="0">
                <a:solidFill>
                  <a:srgbClr val="FDFDFD"/>
                </a:solidFill>
                <a:latin typeface="Montserrat "/>
              </a:rPr>
              <a:t> </a:t>
            </a:r>
            <a:r>
              <a:rPr lang="en-US" sz="3057" spc="-61" dirty="0" err="1">
                <a:solidFill>
                  <a:srgbClr val="FDFDFD"/>
                </a:solidFill>
                <a:latin typeface="Montserrat "/>
              </a:rPr>
              <a:t>dàng</a:t>
            </a:r>
            <a:r>
              <a:rPr lang="en-US" sz="3057" spc="-61" dirty="0">
                <a:solidFill>
                  <a:srgbClr val="FDFDFD"/>
                </a:solidFill>
                <a:latin typeface="Montserrat "/>
              </a:rPr>
              <a:t>, </a:t>
            </a:r>
            <a:r>
              <a:rPr lang="en-US" sz="3057" spc="-61" dirty="0" err="1">
                <a:solidFill>
                  <a:srgbClr val="FDFDFD"/>
                </a:solidFill>
                <a:latin typeface="Montserrat "/>
              </a:rPr>
              <a:t>nhanh</a:t>
            </a:r>
            <a:r>
              <a:rPr lang="en-US" sz="3057" spc="-61" dirty="0">
                <a:solidFill>
                  <a:srgbClr val="FDFDFD"/>
                </a:solidFill>
                <a:latin typeface="Montserrat "/>
              </a:rPr>
              <a:t> </a:t>
            </a:r>
            <a:r>
              <a:rPr lang="en-US" sz="3057" spc="-61" dirty="0" err="1">
                <a:solidFill>
                  <a:srgbClr val="FDFDFD"/>
                </a:solidFill>
                <a:latin typeface="Montserrat "/>
              </a:rPr>
              <a:t>chóng</a:t>
            </a:r>
            <a:r>
              <a:rPr lang="en-US" sz="3057" spc="-61" dirty="0">
                <a:solidFill>
                  <a:srgbClr val="FDFDFD"/>
                </a:solidFill>
                <a:latin typeface="Montserrat "/>
              </a:rPr>
              <a:t> </a:t>
            </a:r>
            <a:r>
              <a:rPr lang="en-US" sz="3057" spc="-61" dirty="0" err="1">
                <a:solidFill>
                  <a:srgbClr val="FDFDFD"/>
                </a:solidFill>
                <a:latin typeface="Montserrat "/>
              </a:rPr>
              <a:t>trong</a:t>
            </a:r>
            <a:r>
              <a:rPr lang="en-US" sz="3057" spc="-61" dirty="0">
                <a:solidFill>
                  <a:srgbClr val="FDFDFD"/>
                </a:solidFill>
                <a:latin typeface="Montserrat "/>
              </a:rPr>
              <a:t> </a:t>
            </a:r>
            <a:r>
              <a:rPr lang="en-US" sz="3057" spc="-61" dirty="0" err="1">
                <a:solidFill>
                  <a:srgbClr val="FDFDFD"/>
                </a:solidFill>
                <a:latin typeface="Montserrat "/>
              </a:rPr>
              <a:t>việc</a:t>
            </a:r>
            <a:r>
              <a:rPr lang="en-US" sz="3057" spc="-61" dirty="0">
                <a:solidFill>
                  <a:srgbClr val="FDFDFD"/>
                </a:solidFill>
                <a:latin typeface="Montserrat "/>
              </a:rPr>
              <a:t> </a:t>
            </a:r>
            <a:r>
              <a:rPr lang="en-US" sz="3057" spc="-61" dirty="0" err="1">
                <a:solidFill>
                  <a:srgbClr val="FDFDFD"/>
                </a:solidFill>
                <a:latin typeface="Montserrat "/>
              </a:rPr>
              <a:t>cập</a:t>
            </a:r>
            <a:r>
              <a:rPr lang="en-US" sz="3057" spc="-61" dirty="0">
                <a:solidFill>
                  <a:srgbClr val="FDFDFD"/>
                </a:solidFill>
                <a:latin typeface="Montserrat "/>
              </a:rPr>
              <a:t> </a:t>
            </a:r>
            <a:r>
              <a:rPr lang="en-US" sz="3057" spc="-61" dirty="0" err="1">
                <a:solidFill>
                  <a:srgbClr val="FDFDFD"/>
                </a:solidFill>
                <a:latin typeface="Montserrat "/>
              </a:rPr>
              <a:t>nhật</a:t>
            </a:r>
            <a:r>
              <a:rPr lang="en-US" sz="3057" spc="-61" dirty="0">
                <a:solidFill>
                  <a:srgbClr val="FDFDFD"/>
                </a:solidFill>
                <a:latin typeface="Montserrat "/>
              </a:rPr>
              <a:t> </a:t>
            </a:r>
            <a:r>
              <a:rPr lang="en-US" sz="3057" spc="-61" dirty="0" err="1">
                <a:solidFill>
                  <a:srgbClr val="FDFDFD"/>
                </a:solidFill>
                <a:latin typeface="Montserrat "/>
              </a:rPr>
              <a:t>và</a:t>
            </a:r>
            <a:r>
              <a:rPr lang="en-US" sz="3057" spc="-61" dirty="0">
                <a:solidFill>
                  <a:srgbClr val="FDFDFD"/>
                </a:solidFill>
                <a:latin typeface="Montserrat "/>
              </a:rPr>
              <a:t> </a:t>
            </a:r>
            <a:r>
              <a:rPr lang="en-US" sz="3057" spc="-61" dirty="0" err="1">
                <a:solidFill>
                  <a:srgbClr val="FDFDFD"/>
                </a:solidFill>
                <a:latin typeface="Montserrat "/>
              </a:rPr>
              <a:t>bảo</a:t>
            </a:r>
            <a:r>
              <a:rPr lang="en-US" sz="3057" spc="-61" dirty="0">
                <a:solidFill>
                  <a:srgbClr val="FDFDFD"/>
                </a:solidFill>
                <a:latin typeface="Montserrat "/>
              </a:rPr>
              <a:t> </a:t>
            </a:r>
            <a:r>
              <a:rPr lang="en-US" sz="3057" spc="-61" dirty="0" err="1">
                <a:solidFill>
                  <a:srgbClr val="FDFDFD"/>
                </a:solidFill>
                <a:latin typeface="Montserrat "/>
              </a:rPr>
              <a:t>trì</a:t>
            </a:r>
            <a:r>
              <a:rPr lang="en-US" sz="3057" spc="-61" dirty="0">
                <a:solidFill>
                  <a:srgbClr val="FDFDFD"/>
                </a:solidFill>
                <a:latin typeface="Montserrat "/>
              </a:rPr>
              <a:t> </a:t>
            </a:r>
            <a:r>
              <a:rPr lang="en-US" sz="3057" spc="-61" dirty="0" err="1">
                <a:solidFill>
                  <a:srgbClr val="FDFDFD"/>
                </a:solidFill>
                <a:latin typeface="Montserrat "/>
              </a:rPr>
              <a:t>hệ</a:t>
            </a:r>
            <a:r>
              <a:rPr lang="en-US" sz="3057" spc="-61" dirty="0">
                <a:solidFill>
                  <a:srgbClr val="FDFDFD"/>
                </a:solidFill>
                <a:latin typeface="Montserrat "/>
              </a:rPr>
              <a:t> </a:t>
            </a:r>
            <a:r>
              <a:rPr lang="en-US" sz="3057" spc="-61" dirty="0" err="1">
                <a:solidFill>
                  <a:srgbClr val="FDFDFD"/>
                </a:solidFill>
                <a:latin typeface="Montserrat "/>
              </a:rPr>
              <a:t>thống</a:t>
            </a:r>
            <a:r>
              <a:rPr lang="en-US" sz="3057" spc="-61" dirty="0">
                <a:solidFill>
                  <a:srgbClr val="FDFDFD"/>
                </a:solidFill>
                <a:latin typeface="Montserrat "/>
              </a:rPr>
              <a: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428142"/>
            <a:ext cx="25783492" cy="9586163"/>
          </a:xfrm>
          <a:prstGeom prst="rect">
            <a:avLst/>
          </a:prstGeom>
          <a:solidFill>
            <a:srgbClr val="000000">
              <a:alpha val="6667"/>
            </a:srgbClr>
          </a:solidFill>
        </p:spPr>
        <p:txBody>
          <a:bodyPr/>
          <a:lstStyle/>
          <a:p>
            <a:endParaRPr lang="en-US"/>
          </a:p>
        </p:txBody>
      </p:sp>
      <p:sp>
        <p:nvSpPr>
          <p:cNvPr id="3" name="Freeform 3"/>
          <p:cNvSpPr/>
          <p:nvPr/>
        </p:nvSpPr>
        <p:spPr>
          <a:xfrm>
            <a:off x="4756718" y="756218"/>
            <a:ext cx="8774563" cy="8774563"/>
          </a:xfrm>
          <a:custGeom>
            <a:avLst/>
            <a:gdLst/>
            <a:ahLst/>
            <a:cxnLst/>
            <a:rect l="l" t="t" r="r" b="b"/>
            <a:pathLst>
              <a:path w="8774563" h="8774563">
                <a:moveTo>
                  <a:pt x="0" y="0"/>
                </a:moveTo>
                <a:lnTo>
                  <a:pt x="8774564" y="0"/>
                </a:lnTo>
                <a:lnTo>
                  <a:pt x="8774564" y="8774564"/>
                </a:lnTo>
                <a:lnTo>
                  <a:pt x="0" y="8774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707239">
            <a:off x="11274091" y="7967265"/>
            <a:ext cx="1675183" cy="831310"/>
          </a:xfrm>
          <a:custGeom>
            <a:avLst/>
            <a:gdLst/>
            <a:ahLst/>
            <a:cxnLst/>
            <a:rect l="l" t="t" r="r" b="b"/>
            <a:pathLst>
              <a:path w="1675183" h="831310">
                <a:moveTo>
                  <a:pt x="0" y="0"/>
                </a:moveTo>
                <a:lnTo>
                  <a:pt x="1675184" y="0"/>
                </a:lnTo>
                <a:lnTo>
                  <a:pt x="1675184"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707239" flipH="1" flipV="1">
            <a:off x="5533494" y="838516"/>
            <a:ext cx="1675183" cy="831310"/>
          </a:xfrm>
          <a:custGeom>
            <a:avLst/>
            <a:gdLst/>
            <a:ahLst/>
            <a:cxnLst/>
            <a:rect l="l" t="t" r="r" b="b"/>
            <a:pathLst>
              <a:path w="1675183" h="831310">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5398535" y="2488926"/>
            <a:ext cx="7809473" cy="5309146"/>
          </a:xfrm>
          <a:prstGeom prst="rect">
            <a:avLst/>
          </a:prstGeom>
        </p:spPr>
        <p:txBody>
          <a:bodyPr wrap="square" lIns="0" tIns="0" rIns="0" bIns="0" rtlCol="0" anchor="t">
            <a:spAutoFit/>
          </a:bodyPr>
          <a:lstStyle/>
          <a:p>
            <a:pPr algn="ctr"/>
            <a:r>
              <a:rPr lang="en-US" sz="11500" spc="-485">
                <a:solidFill>
                  <a:srgbClr val="FFFFFF"/>
                </a:solidFill>
                <a:latin typeface="Montserrat Heavy" panose="020B0604020202020204" charset="0"/>
              </a:rPr>
              <a:t>Tùy chọn đáp ứng nhu cầu</a:t>
            </a:r>
            <a:endParaRPr lang="en-US" sz="11500" spc="-485" dirty="0">
              <a:solidFill>
                <a:srgbClr val="FFFFFF"/>
              </a:solidFill>
              <a:latin typeface="Montserrat Heavy" panose="020B0604020202020204" charset="0"/>
            </a:endParaRPr>
          </a:p>
        </p:txBody>
      </p:sp>
    </p:spTree>
    <p:extLst>
      <p:ext uri="{BB962C8B-B14F-4D97-AF65-F5344CB8AC3E}">
        <p14:creationId xmlns:p14="http://schemas.microsoft.com/office/powerpoint/2010/main" val="33016930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343402" y="2753413"/>
            <a:ext cx="7800598" cy="6504887"/>
            <a:chOff x="0" y="0"/>
            <a:chExt cx="2628820" cy="2192162"/>
          </a:xfrm>
        </p:grpSpPr>
        <p:sp>
          <p:nvSpPr>
            <p:cNvPr id="6" name="Freeform 6"/>
            <p:cNvSpPr/>
            <p:nvPr/>
          </p:nvSpPr>
          <p:spPr>
            <a:xfrm>
              <a:off x="0" y="0"/>
              <a:ext cx="2628820" cy="2192163"/>
            </a:xfrm>
            <a:custGeom>
              <a:avLst/>
              <a:gdLst/>
              <a:ahLst/>
              <a:cxnLst/>
              <a:rect l="l" t="t" r="r" b="b"/>
              <a:pathLst>
                <a:path w="2628820" h="2192163">
                  <a:moveTo>
                    <a:pt x="24812" y="0"/>
                  </a:moveTo>
                  <a:lnTo>
                    <a:pt x="2604008" y="0"/>
                  </a:lnTo>
                  <a:cubicBezTo>
                    <a:pt x="2617711" y="0"/>
                    <a:pt x="2628820" y="11109"/>
                    <a:pt x="2628820" y="24812"/>
                  </a:cubicBezTo>
                  <a:lnTo>
                    <a:pt x="2628820" y="2167351"/>
                  </a:lnTo>
                  <a:cubicBezTo>
                    <a:pt x="2628820" y="2181054"/>
                    <a:pt x="2617711" y="2192163"/>
                    <a:pt x="2604008" y="2192163"/>
                  </a:cubicBezTo>
                  <a:lnTo>
                    <a:pt x="24812" y="2192163"/>
                  </a:lnTo>
                  <a:cubicBezTo>
                    <a:pt x="18231" y="2192163"/>
                    <a:pt x="11920" y="2189548"/>
                    <a:pt x="7267" y="2184895"/>
                  </a:cubicBezTo>
                  <a:cubicBezTo>
                    <a:pt x="2614" y="2180242"/>
                    <a:pt x="0" y="2173931"/>
                    <a:pt x="0" y="2167351"/>
                  </a:cubicBezTo>
                  <a:lnTo>
                    <a:pt x="0" y="24812"/>
                  </a:lnTo>
                  <a:cubicBezTo>
                    <a:pt x="0" y="11109"/>
                    <a:pt x="11109" y="0"/>
                    <a:pt x="24812" y="0"/>
                  </a:cubicBezTo>
                  <a:close/>
                </a:path>
              </a:pathLst>
            </a:custGeom>
            <a:solidFill>
              <a:srgbClr val="FDFDFD"/>
            </a:solidFill>
            <a:ln w="38100" cap="rnd">
              <a:solidFill>
                <a:srgbClr val="145DA0"/>
              </a:solidFill>
              <a:prstDash val="solid"/>
              <a:round/>
            </a:ln>
          </p:spPr>
          <p:txBody>
            <a:bodyPr/>
            <a:lstStyle/>
            <a:p>
              <a:endParaRPr lang="en-US"/>
            </a:p>
          </p:txBody>
        </p:sp>
        <p:sp>
          <p:nvSpPr>
            <p:cNvPr id="7" name="TextBox 7"/>
            <p:cNvSpPr txBox="1"/>
            <p:nvPr/>
          </p:nvSpPr>
          <p:spPr>
            <a:xfrm>
              <a:off x="0" y="-66675"/>
              <a:ext cx="2628820" cy="2258837"/>
            </a:xfrm>
            <a:prstGeom prst="rect">
              <a:avLst/>
            </a:prstGeom>
          </p:spPr>
          <p:txBody>
            <a:bodyPr lIns="50800" tIns="50800" rIns="50800" bIns="50800" rtlCol="0" anchor="ctr"/>
            <a:lstStyle/>
            <a:p>
              <a:pPr marL="0" lvl="0" indent="0">
                <a:lnSpc>
                  <a:spcPts val="4619"/>
                </a:lnSpc>
                <a:spcBef>
                  <a:spcPct val="0"/>
                </a:spcBef>
              </a:pPr>
              <a:endParaRPr/>
            </a:p>
          </p:txBody>
        </p:sp>
      </p:grpSp>
      <p:sp>
        <p:nvSpPr>
          <p:cNvPr id="8" name="Freeform 8"/>
          <p:cNvSpPr/>
          <p:nvPr/>
        </p:nvSpPr>
        <p:spPr>
          <a:xfrm>
            <a:off x="9415385" y="2753413"/>
            <a:ext cx="7843915" cy="6504887"/>
          </a:xfrm>
          <a:custGeom>
            <a:avLst/>
            <a:gdLst/>
            <a:ahLst/>
            <a:cxnLst/>
            <a:rect l="l" t="t" r="r" b="b"/>
            <a:pathLst>
              <a:path w="7843915" h="6504887">
                <a:moveTo>
                  <a:pt x="0" y="0"/>
                </a:moveTo>
                <a:lnTo>
                  <a:pt x="7843915" y="0"/>
                </a:lnTo>
                <a:lnTo>
                  <a:pt x="7843915" y="6504887"/>
                </a:lnTo>
                <a:lnTo>
                  <a:pt x="0" y="6504887"/>
                </a:lnTo>
                <a:lnTo>
                  <a:pt x="0" y="0"/>
                </a:lnTo>
                <a:close/>
              </a:path>
            </a:pathLst>
          </a:custGeom>
          <a:blipFill>
            <a:blip r:embed="rId2"/>
            <a:stretch>
              <a:fillRect l="-29601" r="-29601"/>
            </a:stretch>
          </a:blipFill>
        </p:spPr>
        <p:txBody>
          <a:bodyPr/>
          <a:lstStyle/>
          <a:p>
            <a:endParaRPr lang="en-US"/>
          </a:p>
        </p:txBody>
      </p:sp>
      <p:sp>
        <p:nvSpPr>
          <p:cNvPr id="9" name="TextBox 9"/>
          <p:cNvSpPr txBox="1"/>
          <p:nvPr/>
        </p:nvSpPr>
        <p:spPr>
          <a:xfrm>
            <a:off x="1766064" y="365671"/>
            <a:ext cx="15178534" cy="2462213"/>
          </a:xfrm>
          <a:prstGeom prst="rect">
            <a:avLst/>
          </a:prstGeom>
        </p:spPr>
        <p:txBody>
          <a:bodyPr wrap="square" lIns="0" tIns="0" rIns="0" bIns="0" rtlCol="0" anchor="t">
            <a:spAutoFit/>
          </a:bodyPr>
          <a:lstStyle/>
          <a:p>
            <a:pPr marL="0" lvl="0" indent="0" algn="ctr">
              <a:spcBef>
                <a:spcPct val="0"/>
              </a:spcBef>
            </a:pP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tùy</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chọn</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để</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đáp</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ứng</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nhu</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cầu</a:t>
            </a:r>
            <a:endParaRPr lang="en-US" sz="8000" dirty="0">
              <a:solidFill>
                <a:srgbClr val="051D40"/>
              </a:solidFill>
              <a:latin typeface="Montserrat Bold" panose="00000800000000000000" pitchFamily="2" charset="0"/>
            </a:endParaRPr>
          </a:p>
        </p:txBody>
      </p:sp>
      <p:sp>
        <p:nvSpPr>
          <p:cNvPr id="10" name="TextBox 10"/>
          <p:cNvSpPr txBox="1"/>
          <p:nvPr/>
        </p:nvSpPr>
        <p:spPr>
          <a:xfrm>
            <a:off x="1696177" y="2985461"/>
            <a:ext cx="7095049" cy="538609"/>
          </a:xfrm>
          <a:prstGeom prst="rect">
            <a:avLst/>
          </a:prstGeom>
        </p:spPr>
        <p:txBody>
          <a:bodyPr lIns="0" tIns="0" rIns="0" bIns="0" rtlCol="0" anchor="t">
            <a:spAutoFit/>
          </a:bodyPr>
          <a:lstStyle/>
          <a:p>
            <a:pPr marL="0" lvl="0" indent="0" algn="ctr">
              <a:lnSpc>
                <a:spcPts val="4187"/>
              </a:lnSpc>
              <a:spcBef>
                <a:spcPct val="0"/>
              </a:spcBef>
            </a:pPr>
            <a:r>
              <a:rPr lang="en-US" sz="4000" b="1" dirty="0">
                <a:solidFill>
                  <a:srgbClr val="051D40"/>
                </a:solidFill>
                <a:latin typeface="Montserrat Bold" panose="00000800000000000000" pitchFamily="2" charset="0"/>
              </a:rPr>
              <a:t>KHÁCH HÀNG</a:t>
            </a:r>
          </a:p>
        </p:txBody>
      </p:sp>
      <p:sp>
        <p:nvSpPr>
          <p:cNvPr id="11" name="TextBox 11"/>
          <p:cNvSpPr txBox="1"/>
          <p:nvPr/>
        </p:nvSpPr>
        <p:spPr>
          <a:xfrm>
            <a:off x="1601847" y="3977948"/>
            <a:ext cx="7283708" cy="4385816"/>
          </a:xfrm>
          <a:prstGeom prst="rect">
            <a:avLst/>
          </a:prstGeom>
        </p:spPr>
        <p:txBody>
          <a:bodyPr lIns="0" tIns="0" rIns="0" bIns="0" rtlCol="0" anchor="t">
            <a:spAutoFit/>
          </a:bodyPr>
          <a:lstStyle/>
          <a:p>
            <a:pPr marL="680928" lvl="1" indent="-457200" algn="just">
              <a:spcAft>
                <a:spcPts val="600"/>
              </a:spcAft>
              <a:buFont typeface="+mj-lt"/>
              <a:buAutoNum type="arabicPeriod"/>
            </a:pPr>
            <a:r>
              <a:rPr lang="en-US" sz="3000" dirty="0" err="1">
                <a:solidFill>
                  <a:srgbClr val="051D40"/>
                </a:solidFill>
                <a:latin typeface="Montserrat" panose="00000500000000000000" pitchFamily="2" charset="0"/>
              </a:rPr>
              <a:t>Xây</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dựng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giao</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diện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giản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dễ</a:t>
            </a:r>
            <a:r>
              <a:rPr lang="en-US" sz="3000" dirty="0">
                <a:solidFill>
                  <a:srgbClr val="051D40"/>
                </a:solidFill>
                <a:latin typeface="Montserrat" panose="00000500000000000000" pitchFamily="2" charset="0"/>
              </a:rPr>
              <a:t> </a:t>
            </a:r>
            <a:r>
              <a:rPr lang="en-US" sz="3000" err="1">
                <a:solidFill>
                  <a:srgbClr val="051D40"/>
                </a:solidFill>
                <a:latin typeface="Montserrat" panose="00000500000000000000" pitchFamily="2" charset="0"/>
              </a:rPr>
              <a:t>sử</a:t>
            </a:r>
            <a:r>
              <a:rPr lang="en-US" sz="3000">
                <a:solidFill>
                  <a:srgbClr val="051D40"/>
                </a:solidFill>
                <a:latin typeface="Montserrat" panose="00000500000000000000" pitchFamily="2" charset="0"/>
              </a:rPr>
              <a:t> dụng.</a:t>
            </a:r>
          </a:p>
          <a:p>
            <a:pPr marL="680928" lvl="1" indent="-457200" algn="just">
              <a:spcAft>
                <a:spcPts val="600"/>
              </a:spcAft>
              <a:buFont typeface="+mj-lt"/>
              <a:buAutoNum type="arabicPeriod"/>
            </a:pPr>
            <a:r>
              <a:rPr lang="en-US" sz="3000">
                <a:solidFill>
                  <a:srgbClr val="051D40"/>
                </a:solidFill>
                <a:latin typeface="Montserrat" panose="00000500000000000000" pitchFamily="2" charset="0"/>
              </a:rPr>
              <a:t>Cung </a:t>
            </a:r>
            <a:r>
              <a:rPr lang="en-US" sz="3000" dirty="0" err="1">
                <a:solidFill>
                  <a:srgbClr val="051D40"/>
                </a:solidFill>
                <a:latin typeface="Montserrat" panose="00000500000000000000" pitchFamily="2" charset="0"/>
              </a:rPr>
              <a:t>cấp</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công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cụ</a:t>
            </a:r>
            <a:r>
              <a:rPr lang="en-US" sz="3000" dirty="0">
                <a:solidFill>
                  <a:srgbClr val="051D40"/>
                </a:solidFill>
                <a:latin typeface="Montserrat" panose="00000500000000000000" pitchFamily="2" charset="0"/>
              </a:rPr>
              <a:t> </a:t>
            </a:r>
            <a:r>
              <a:rPr lang="en-US" sz="3000" err="1">
                <a:solidFill>
                  <a:srgbClr val="051D40"/>
                </a:solidFill>
                <a:latin typeface="Montserrat" panose="00000500000000000000" pitchFamily="2" charset="0"/>
              </a:rPr>
              <a:t>tìm</a:t>
            </a:r>
            <a:r>
              <a:rPr lang="en-US" sz="3000">
                <a:solidFill>
                  <a:srgbClr val="051D40"/>
                </a:solidFill>
                <a:latin typeface="Montserrat" panose="00000500000000000000" pitchFamily="2" charset="0"/>
              </a:rPr>
              <a:t> kiếm, tra </a:t>
            </a:r>
            <a:r>
              <a:rPr lang="en-US" sz="3000" dirty="0" err="1">
                <a:solidFill>
                  <a:srgbClr val="051D40"/>
                </a:solidFill>
                <a:latin typeface="Montserrat" panose="00000500000000000000" pitchFamily="2" charset="0"/>
              </a:rPr>
              <a:t>cứu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trạng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thái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và</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tiến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trình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chuyển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phát</a:t>
            </a:r>
            <a:r>
              <a:rPr lang="en-US" sz="3000" dirty="0">
                <a:solidFill>
                  <a:srgbClr val="051D40"/>
                </a:solidFill>
                <a:latin typeface="Montserrat" panose="00000500000000000000" pitchFamily="2" charset="0"/>
              </a:rPr>
              <a:t>.</a:t>
            </a:r>
          </a:p>
          <a:p>
            <a:pPr marL="680928" lvl="1" indent="-457200" algn="just">
              <a:spcAft>
                <a:spcPts val="600"/>
              </a:spcAft>
              <a:buFont typeface="+mj-lt"/>
              <a:buAutoNum type="arabicPeriod"/>
            </a:pPr>
            <a:r>
              <a:rPr lang="en-US" sz="3000">
                <a:solidFill>
                  <a:srgbClr val="051D40"/>
                </a:solidFill>
                <a:latin typeface="Montserrat" panose="00000500000000000000" pitchFamily="2" charset="0"/>
              </a:rPr>
              <a:t>Có </a:t>
            </a:r>
            <a:r>
              <a:rPr lang="en-US" sz="3000" dirty="0" err="1">
                <a:solidFill>
                  <a:srgbClr val="051D40"/>
                </a:solidFill>
                <a:latin typeface="Montserrat" panose="00000500000000000000" pitchFamily="2" charset="0"/>
              </a:rPr>
              <a:t>hệ</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thống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thanh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toán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trực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tuyến</a:t>
            </a:r>
            <a:r>
              <a:rPr lang="en-US" sz="3000" dirty="0">
                <a:solidFill>
                  <a:srgbClr val="051D40"/>
                </a:solidFill>
                <a:latin typeface="Montserrat" panose="00000500000000000000" pitchFamily="2" charset="0"/>
              </a:rPr>
              <a:t> an </a:t>
            </a:r>
            <a:r>
              <a:rPr lang="en-US" sz="3000" dirty="0" err="1">
                <a:solidFill>
                  <a:srgbClr val="051D40"/>
                </a:solidFill>
                <a:latin typeface="Montserrat" panose="00000500000000000000" pitchFamily="2" charset="0"/>
              </a:rPr>
              <a:t>toàn</a:t>
            </a:r>
            <a:r>
              <a:rPr lang="en-US" sz="3000" dirty="0">
                <a:solidFill>
                  <a:srgbClr val="051D40"/>
                </a:solidFill>
                <a:latin typeface="Montserrat" panose="00000500000000000000" pitchFamily="2" charset="0"/>
              </a:rPr>
              <a:t> </a:t>
            </a:r>
            <a:r>
              <a:rPr lang="en-US" sz="3000" err="1">
                <a:solidFill>
                  <a:srgbClr val="051D40"/>
                </a:solidFill>
                <a:latin typeface="Montserrat" panose="00000500000000000000" pitchFamily="2" charset="0"/>
              </a:rPr>
              <a:t>để</a:t>
            </a:r>
            <a:r>
              <a:rPr lang="en-US" sz="3000">
                <a:solidFill>
                  <a:srgbClr val="051D40"/>
                </a:solidFill>
                <a:latin typeface="Montserrat" panose="00000500000000000000" pitchFamily="2" charset="0"/>
              </a:rPr>
              <a:t> </a:t>
            </a:r>
          </a:p>
          <a:p>
            <a:pPr marL="680928" lvl="1" indent="-457200" algn="just">
              <a:spcAft>
                <a:spcPts val="600"/>
              </a:spcAft>
              <a:buFont typeface="+mj-lt"/>
              <a:buAutoNum type="arabicPeriod"/>
            </a:pPr>
            <a:r>
              <a:rPr lang="en-US" sz="3000">
                <a:solidFill>
                  <a:srgbClr val="051D40"/>
                </a:solidFill>
                <a:latin typeface="Montserrat" panose="00000500000000000000" pitchFamily="2" charset="0"/>
              </a:rPr>
              <a:t>Hỗ </a:t>
            </a:r>
            <a:r>
              <a:rPr lang="en-US" sz="3000" dirty="0" err="1">
                <a:solidFill>
                  <a:srgbClr val="051D40"/>
                </a:solidFill>
                <a:latin typeface="Montserrat" panose="00000500000000000000" pitchFamily="2" charset="0"/>
              </a:rPr>
              <a:t>trợ</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nhiều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phương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thức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thanh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toán</a:t>
            </a:r>
            <a:r>
              <a:rPr lang="en-US" sz="3000" dirty="0">
                <a:solidFill>
                  <a:srgbClr val="051D40"/>
                </a:solidFill>
                <a:latin typeface="Montserrat" panose="00000500000000000000" pitchFamily="2" charset="0"/>
              </a:rPr>
              <a:t> </a:t>
            </a:r>
            <a:r>
              <a:rPr lang="en-US" sz="3000" err="1">
                <a:solidFill>
                  <a:srgbClr val="051D40"/>
                </a:solidFill>
                <a:latin typeface="Montserrat" panose="00000500000000000000" pitchFamily="2" charset="0"/>
              </a:rPr>
              <a:t>khác</a:t>
            </a:r>
            <a:r>
              <a:rPr lang="en-US" sz="3000">
                <a:solidFill>
                  <a:srgbClr val="051D40"/>
                </a:solidFill>
                <a:latin typeface="Montserrat" panose="00000500000000000000" pitchFamily="2" charset="0"/>
              </a:rPr>
              <a:t> nhau</a:t>
            </a:r>
            <a:endParaRPr lang="en-US" sz="3000" dirty="0">
              <a:solidFill>
                <a:srgbClr val="051D40"/>
              </a:solidFill>
              <a:latin typeface="Montserrat" panose="000005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anim calcmode="lin" valueType="num">
                                      <p:cBhvr>
                                        <p:cTn id="8"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750"/>
                                        <p:tgtEl>
                                          <p:spTgt spid="11">
                                            <p:txEl>
                                              <p:pRg st="1" end="1"/>
                                            </p:txEl>
                                          </p:spTgt>
                                        </p:tgtEl>
                                      </p:cBhvr>
                                    </p:animEffect>
                                    <p:anim calcmode="lin" valueType="num">
                                      <p:cBhvr>
                                        <p:cTn id="14" dur="7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750"/>
                                        <p:tgtEl>
                                          <p:spTgt spid="11">
                                            <p:txEl>
                                              <p:pRg st="2" end="2"/>
                                            </p:txEl>
                                          </p:spTgt>
                                        </p:tgtEl>
                                      </p:cBhvr>
                                    </p:animEffect>
                                    <p:anim calcmode="lin" valueType="num">
                                      <p:cBhvr>
                                        <p:cTn id="20" dur="7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nodeType="after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750"/>
                                        <p:tgtEl>
                                          <p:spTgt spid="11">
                                            <p:txEl>
                                              <p:pRg st="3" end="3"/>
                                            </p:txEl>
                                          </p:spTgt>
                                        </p:tgtEl>
                                      </p:cBhvr>
                                    </p:animEffect>
                                    <p:anim calcmode="lin" valueType="num">
                                      <p:cBhvr>
                                        <p:cTn id="26" dur="7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7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8977672" y="2753413"/>
            <a:ext cx="8024698" cy="6732159"/>
            <a:chOff x="0" y="0"/>
            <a:chExt cx="2704342" cy="2268754"/>
          </a:xfrm>
        </p:grpSpPr>
        <p:sp>
          <p:nvSpPr>
            <p:cNvPr id="6" name="Freeform 6"/>
            <p:cNvSpPr/>
            <p:nvPr/>
          </p:nvSpPr>
          <p:spPr>
            <a:xfrm>
              <a:off x="0" y="0"/>
              <a:ext cx="2704342" cy="2268754"/>
            </a:xfrm>
            <a:custGeom>
              <a:avLst/>
              <a:gdLst/>
              <a:ahLst/>
              <a:cxnLst/>
              <a:rect l="l" t="t" r="r" b="b"/>
              <a:pathLst>
                <a:path w="2704342" h="2268754">
                  <a:moveTo>
                    <a:pt x="24119" y="0"/>
                  </a:moveTo>
                  <a:lnTo>
                    <a:pt x="2680223" y="0"/>
                  </a:lnTo>
                  <a:cubicBezTo>
                    <a:pt x="2693544" y="0"/>
                    <a:pt x="2704342" y="10798"/>
                    <a:pt x="2704342" y="24119"/>
                  </a:cubicBezTo>
                  <a:lnTo>
                    <a:pt x="2704342" y="2244635"/>
                  </a:lnTo>
                  <a:cubicBezTo>
                    <a:pt x="2704342" y="2257955"/>
                    <a:pt x="2693544" y="2268754"/>
                    <a:pt x="2680223" y="2268754"/>
                  </a:cubicBezTo>
                  <a:lnTo>
                    <a:pt x="24119" y="2268754"/>
                  </a:lnTo>
                  <a:cubicBezTo>
                    <a:pt x="10798" y="2268754"/>
                    <a:pt x="0" y="2257955"/>
                    <a:pt x="0" y="2244635"/>
                  </a:cubicBezTo>
                  <a:lnTo>
                    <a:pt x="0" y="24119"/>
                  </a:lnTo>
                  <a:cubicBezTo>
                    <a:pt x="0" y="10798"/>
                    <a:pt x="10798" y="0"/>
                    <a:pt x="24119" y="0"/>
                  </a:cubicBezTo>
                  <a:close/>
                </a:path>
              </a:pathLst>
            </a:custGeom>
            <a:solidFill>
              <a:srgbClr val="FDFDFD"/>
            </a:solidFill>
            <a:ln w="38100" cap="rnd">
              <a:solidFill>
                <a:srgbClr val="145DA0"/>
              </a:solidFill>
              <a:prstDash val="solid"/>
              <a:round/>
            </a:ln>
          </p:spPr>
          <p:txBody>
            <a:bodyPr/>
            <a:lstStyle/>
            <a:p>
              <a:endParaRPr lang="en-US"/>
            </a:p>
          </p:txBody>
        </p:sp>
        <p:sp>
          <p:nvSpPr>
            <p:cNvPr id="7" name="TextBox 7"/>
            <p:cNvSpPr txBox="1"/>
            <p:nvPr/>
          </p:nvSpPr>
          <p:spPr>
            <a:xfrm>
              <a:off x="0" y="-66675"/>
              <a:ext cx="2704342" cy="2335429"/>
            </a:xfrm>
            <a:prstGeom prst="rect">
              <a:avLst/>
            </a:prstGeom>
          </p:spPr>
          <p:txBody>
            <a:bodyPr lIns="50800" tIns="50800" rIns="50800" bIns="50800" rtlCol="0" anchor="ctr"/>
            <a:lstStyle/>
            <a:p>
              <a:pPr marL="0" lvl="0" indent="0">
                <a:lnSpc>
                  <a:spcPts val="4619"/>
                </a:lnSpc>
                <a:spcBef>
                  <a:spcPct val="0"/>
                </a:spcBef>
              </a:pPr>
              <a:endParaRPr/>
            </a:p>
          </p:txBody>
        </p:sp>
      </p:grpSp>
      <p:sp>
        <p:nvSpPr>
          <p:cNvPr id="8" name="Freeform 8"/>
          <p:cNvSpPr/>
          <p:nvPr/>
        </p:nvSpPr>
        <p:spPr>
          <a:xfrm>
            <a:off x="1028700" y="3130377"/>
            <a:ext cx="7738268" cy="5779784"/>
          </a:xfrm>
          <a:custGeom>
            <a:avLst/>
            <a:gdLst/>
            <a:ahLst/>
            <a:cxnLst/>
            <a:rect l="l" t="t" r="r" b="b"/>
            <a:pathLst>
              <a:path w="7738268" h="5779784">
                <a:moveTo>
                  <a:pt x="0" y="0"/>
                </a:moveTo>
                <a:lnTo>
                  <a:pt x="7738268" y="0"/>
                </a:lnTo>
                <a:lnTo>
                  <a:pt x="7738268" y="5779784"/>
                </a:lnTo>
                <a:lnTo>
                  <a:pt x="0" y="5779784"/>
                </a:lnTo>
                <a:lnTo>
                  <a:pt x="0" y="0"/>
                </a:lnTo>
                <a:close/>
              </a:path>
            </a:pathLst>
          </a:custGeom>
          <a:blipFill>
            <a:blip r:embed="rId2"/>
            <a:stretch>
              <a:fillRect l="-24690" r="-24690"/>
            </a:stretch>
          </a:blipFill>
        </p:spPr>
        <p:txBody>
          <a:bodyPr/>
          <a:lstStyle/>
          <a:p>
            <a:endParaRPr lang="en-US"/>
          </a:p>
        </p:txBody>
      </p:sp>
      <p:sp>
        <p:nvSpPr>
          <p:cNvPr id="9" name="TextBox 9"/>
          <p:cNvSpPr txBox="1"/>
          <p:nvPr/>
        </p:nvSpPr>
        <p:spPr>
          <a:xfrm>
            <a:off x="9144000" y="3526644"/>
            <a:ext cx="7575483" cy="6125588"/>
          </a:xfrm>
          <a:prstGeom prst="rect">
            <a:avLst/>
          </a:prstGeom>
        </p:spPr>
        <p:txBody>
          <a:bodyPr lIns="0" tIns="0" rIns="0" bIns="0" rtlCol="0" anchor="t">
            <a:spAutoFit/>
          </a:bodyPr>
          <a:lstStyle/>
          <a:p>
            <a:pPr marL="711479" lvl="1" indent="-457200" algn="just">
              <a:lnSpc>
                <a:spcPts val="3297"/>
              </a:lnSpc>
              <a:spcAft>
                <a:spcPts val="600"/>
              </a:spcAft>
              <a:buFont typeface="+mj-lt"/>
              <a:buAutoNum type="arabicPeriod"/>
            </a:pPr>
            <a:r>
              <a:rPr lang="en-US" sz="3000" dirty="0">
                <a:solidFill>
                  <a:srgbClr val="051D40"/>
                </a:solidFill>
                <a:latin typeface="Montserrat" panose="00000500000000000000" pitchFamily="2" charset="0"/>
              </a:rPr>
              <a:t>Cung </a:t>
            </a:r>
            <a:r>
              <a:rPr lang="en-US" sz="3000" err="1">
                <a:solidFill>
                  <a:srgbClr val="051D40"/>
                </a:solidFill>
                <a:latin typeface="Montserrat" panose="00000500000000000000" pitchFamily="2" charset="0"/>
              </a:rPr>
              <a:t>cấp</a:t>
            </a:r>
            <a:r>
              <a:rPr lang="en-US" sz="3000">
                <a:solidFill>
                  <a:srgbClr val="051D40"/>
                </a:solidFill>
                <a:latin typeface="Montserrat" panose="00000500000000000000" pitchFamily="2" charset="0"/>
              </a:rPr>
              <a:t> giao </a:t>
            </a:r>
            <a:r>
              <a:rPr lang="en-US" sz="3000" dirty="0" err="1">
                <a:solidFill>
                  <a:srgbClr val="051D40"/>
                </a:solidFill>
                <a:latin typeface="Montserrat" panose="00000500000000000000" pitchFamily="2" charset="0"/>
              </a:rPr>
              <a:t>diện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đạt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quy</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định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tiêu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chí</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nhất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định</a:t>
            </a:r>
            <a:r>
              <a:rPr lang="en-US" sz="3000" dirty="0">
                <a:solidFill>
                  <a:srgbClr val="051D40"/>
                </a:solidFill>
                <a:latin typeface="Montserrat" panose="00000500000000000000" pitchFamily="2" charset="0"/>
              </a:rPr>
              <a:t> </a:t>
            </a:r>
            <a:r>
              <a:rPr lang="en-US" sz="3000" err="1">
                <a:solidFill>
                  <a:srgbClr val="051D40"/>
                </a:solidFill>
                <a:latin typeface="Montserrat" panose="00000500000000000000" pitchFamily="2" charset="0"/>
              </a:rPr>
              <a:t>về</a:t>
            </a:r>
            <a:r>
              <a:rPr lang="en-US" sz="3000">
                <a:solidFill>
                  <a:srgbClr val="051D40"/>
                </a:solidFill>
                <a:latin typeface="Montserrat" panose="00000500000000000000" pitchFamily="2" charset="0"/>
              </a:rPr>
              <a:t> UI.</a:t>
            </a:r>
            <a:endParaRPr lang="en-US" sz="3000" dirty="0">
              <a:solidFill>
                <a:srgbClr val="051D40"/>
              </a:solidFill>
              <a:latin typeface="Montserrat" panose="00000500000000000000" pitchFamily="2" charset="0"/>
            </a:endParaRPr>
          </a:p>
          <a:p>
            <a:pPr marL="711479" lvl="1" indent="-457200" algn="just">
              <a:lnSpc>
                <a:spcPts val="3297"/>
              </a:lnSpc>
              <a:spcAft>
                <a:spcPts val="600"/>
              </a:spcAft>
              <a:buFont typeface="+mj-lt"/>
              <a:buAutoNum type="arabicPeriod"/>
            </a:pPr>
            <a:r>
              <a:rPr lang="en-US" sz="3000" dirty="0" err="1">
                <a:solidFill>
                  <a:srgbClr val="051D40"/>
                </a:solidFill>
                <a:latin typeface="Montserrat" panose="00000500000000000000" pitchFamily="2" charset="0"/>
              </a:rPr>
              <a:t>Tối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ưu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hóa</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chức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như</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tạo</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ghi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nhận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xác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nhận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a:solidFill>
                  <a:srgbClr val="051D40"/>
                </a:solidFill>
                <a:latin typeface="Montserrat" panose="00000500000000000000" pitchFamily="2" charset="0"/>
              </a:rPr>
              <a:t>, …</a:t>
            </a:r>
            <a:endParaRPr lang="en-US" sz="3000" dirty="0">
              <a:solidFill>
                <a:srgbClr val="051D40"/>
              </a:solidFill>
              <a:latin typeface="Montserrat" panose="00000500000000000000" pitchFamily="2" charset="0"/>
            </a:endParaRPr>
          </a:p>
          <a:p>
            <a:pPr marL="711479" lvl="1" indent="-457200" algn="just">
              <a:lnSpc>
                <a:spcPts val="3297"/>
              </a:lnSpc>
              <a:spcAft>
                <a:spcPts val="600"/>
              </a:spcAft>
              <a:buFont typeface="+mj-lt"/>
              <a:buAutoNum type="arabicPeriod"/>
            </a:pPr>
            <a:r>
              <a:rPr lang="en-US" sz="3000" dirty="0">
                <a:solidFill>
                  <a:srgbClr val="051D40"/>
                </a:solidFill>
                <a:latin typeface="Montserrat" panose="00000500000000000000" pitchFamily="2" charset="0"/>
              </a:rPr>
              <a:t>Cung </a:t>
            </a:r>
            <a:r>
              <a:rPr lang="en-US" sz="3000" dirty="0" err="1">
                <a:solidFill>
                  <a:srgbClr val="051D40"/>
                </a:solidFill>
                <a:latin typeface="Montserrat" panose="00000500000000000000" pitchFamily="2" charset="0"/>
              </a:rPr>
              <a:t>cấp</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khả</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thống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kê</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số</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lượng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đến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chuyển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thành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công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và</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không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thành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công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tại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điểm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vận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chuyển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làm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việc</a:t>
            </a:r>
            <a:r>
              <a:rPr lang="en-US" sz="3000" dirty="0">
                <a:solidFill>
                  <a:srgbClr val="051D40"/>
                </a:solidFill>
                <a:latin typeface="Montserrat" panose="00000500000000000000" pitchFamily="2" charset="0"/>
              </a:rPr>
              <a:t>.</a:t>
            </a:r>
          </a:p>
          <a:p>
            <a:pPr marL="711479" lvl="1" indent="-457200" algn="just">
              <a:lnSpc>
                <a:spcPts val="3297"/>
              </a:lnSpc>
              <a:spcAft>
                <a:spcPts val="600"/>
              </a:spcAft>
              <a:buFont typeface="+mj-lt"/>
              <a:buAutoNum type="arabicPeriod"/>
            </a:pPr>
            <a:r>
              <a:rPr lang="en-US" sz="3000" dirty="0" err="1">
                <a:solidFill>
                  <a:srgbClr val="051D40"/>
                </a:solidFill>
                <a:latin typeface="Montserrat" panose="00000500000000000000" pitchFamily="2" charset="0"/>
              </a:rPr>
              <a:t>Tích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hợp</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chức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trao</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đổi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thông</a:t>
            </a:r>
            <a:r>
              <a:rPr lang="en-US" sz="3000" dirty="0">
                <a:solidFill>
                  <a:srgbClr val="051D40"/>
                </a:solidFill>
                <a:latin typeface="Montserrat" panose="00000500000000000000" pitchFamily="2" charset="0"/>
              </a:rPr>
              <a:t> tin </a:t>
            </a:r>
            <a:r>
              <a:rPr lang="en-US" sz="3000" dirty="0" err="1">
                <a:solidFill>
                  <a:srgbClr val="051D40"/>
                </a:solidFill>
                <a:latin typeface="Montserrat" panose="00000500000000000000" pitchFamily="2" charset="0"/>
              </a:rPr>
              <a:t>của</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nhân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viên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với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bên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khác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trong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hệ</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thống</a:t>
            </a:r>
            <a:r>
              <a:rPr lang="en-US" sz="3000" dirty="0">
                <a:solidFill>
                  <a:srgbClr val="051D40"/>
                </a:solidFill>
                <a:latin typeface="Montserrat" panose="00000500000000000000" pitchFamily="2" charset="0"/>
              </a:rPr>
              <a:t>.</a:t>
            </a:r>
          </a:p>
          <a:p>
            <a:pPr marL="457200" lvl="0" indent="-457200" algn="just">
              <a:lnSpc>
                <a:spcPts val="2340"/>
              </a:lnSpc>
              <a:spcBef>
                <a:spcPct val="0"/>
              </a:spcBef>
              <a:spcAft>
                <a:spcPts val="600"/>
              </a:spcAft>
              <a:buFont typeface="+mj-lt"/>
              <a:buAutoNum type="arabicPeriod"/>
            </a:pPr>
            <a:endParaRPr lang="en-US" sz="3000" dirty="0">
              <a:solidFill>
                <a:srgbClr val="051D40"/>
              </a:solidFill>
              <a:latin typeface="Montserrat" panose="00000500000000000000" pitchFamily="2" charset="0"/>
            </a:endParaRPr>
          </a:p>
        </p:txBody>
      </p:sp>
      <p:sp>
        <p:nvSpPr>
          <p:cNvPr id="10" name="TextBox 10"/>
          <p:cNvSpPr txBox="1"/>
          <p:nvPr/>
        </p:nvSpPr>
        <p:spPr>
          <a:xfrm>
            <a:off x="9273517" y="2847486"/>
            <a:ext cx="7316449" cy="525785"/>
          </a:xfrm>
          <a:prstGeom prst="rect">
            <a:avLst/>
          </a:prstGeom>
        </p:spPr>
        <p:txBody>
          <a:bodyPr lIns="0" tIns="0" rIns="0" bIns="0" rtlCol="0" anchor="t">
            <a:spAutoFit/>
          </a:bodyPr>
          <a:lstStyle/>
          <a:p>
            <a:pPr marL="0" lvl="0" indent="0" algn="ctr">
              <a:lnSpc>
                <a:spcPts val="4147"/>
              </a:lnSpc>
              <a:spcBef>
                <a:spcPct val="0"/>
              </a:spcBef>
            </a:pPr>
            <a:r>
              <a:rPr lang="en-US" sz="4000" dirty="0">
                <a:solidFill>
                  <a:srgbClr val="051D40"/>
                </a:solidFill>
                <a:latin typeface="Montserrat Bold" panose="00000800000000000000" pitchFamily="2" charset="0"/>
              </a:rPr>
              <a:t>NHÂN VIÊN</a:t>
            </a:r>
          </a:p>
        </p:txBody>
      </p:sp>
      <p:sp>
        <p:nvSpPr>
          <p:cNvPr id="11" name="TextBox 11"/>
          <p:cNvSpPr txBox="1"/>
          <p:nvPr/>
        </p:nvSpPr>
        <p:spPr>
          <a:xfrm>
            <a:off x="1766064" y="385273"/>
            <a:ext cx="14953419" cy="2462213"/>
          </a:xfrm>
          <a:prstGeom prst="rect">
            <a:avLst/>
          </a:prstGeom>
        </p:spPr>
        <p:txBody>
          <a:bodyPr wrap="square" lIns="0" tIns="0" rIns="0" bIns="0" rtlCol="0" anchor="t">
            <a:spAutoFit/>
          </a:bodyPr>
          <a:lstStyle/>
          <a:p>
            <a:pPr marL="0" lvl="0" indent="0" algn="ctr">
              <a:spcBef>
                <a:spcPct val="0"/>
              </a:spcBef>
            </a:pP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tùy</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chọn</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để</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đáp</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ứng</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nhu</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cầu</a:t>
            </a:r>
            <a:endParaRPr lang="en-US" sz="8000" dirty="0">
              <a:solidFill>
                <a:srgbClr val="051D40"/>
              </a:solidFill>
              <a:latin typeface="Montserrat Bold" panose="000008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750"/>
                                        <p:tgtEl>
                                          <p:spTgt spid="9">
                                            <p:txEl>
                                              <p:pRg st="1" end="1"/>
                                            </p:txEl>
                                          </p:spTgt>
                                        </p:tgtEl>
                                      </p:cBhvr>
                                    </p:animEffect>
                                    <p:anim calcmode="lin" valueType="num">
                                      <p:cBhvr>
                                        <p:cTn id="14" dur="7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750"/>
                                        <p:tgtEl>
                                          <p:spTgt spid="9">
                                            <p:txEl>
                                              <p:pRg st="2" end="2"/>
                                            </p:txEl>
                                          </p:spTgt>
                                        </p:tgtEl>
                                      </p:cBhvr>
                                    </p:animEffect>
                                    <p:anim calcmode="lin" valueType="num">
                                      <p:cBhvr>
                                        <p:cTn id="20" dur="75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nodeType="after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750"/>
                                        <p:tgtEl>
                                          <p:spTgt spid="9">
                                            <p:txEl>
                                              <p:pRg st="3" end="3"/>
                                            </p:txEl>
                                          </p:spTgt>
                                        </p:tgtEl>
                                      </p:cBhvr>
                                    </p:animEffect>
                                    <p:anim calcmode="lin" valueType="num">
                                      <p:cBhvr>
                                        <p:cTn id="26" dur="7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7" dur="7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476402" y="2763626"/>
            <a:ext cx="7911336" cy="7114487"/>
            <a:chOff x="0" y="0"/>
            <a:chExt cx="2612390" cy="2192162"/>
          </a:xfrm>
        </p:grpSpPr>
        <p:sp>
          <p:nvSpPr>
            <p:cNvPr id="6" name="Freeform 6"/>
            <p:cNvSpPr/>
            <p:nvPr/>
          </p:nvSpPr>
          <p:spPr>
            <a:xfrm>
              <a:off x="0" y="0"/>
              <a:ext cx="2612390" cy="2192163"/>
            </a:xfrm>
            <a:custGeom>
              <a:avLst/>
              <a:gdLst/>
              <a:ahLst/>
              <a:cxnLst/>
              <a:rect l="l" t="t" r="r" b="b"/>
              <a:pathLst>
                <a:path w="2612390" h="2192163">
                  <a:moveTo>
                    <a:pt x="24968" y="0"/>
                  </a:moveTo>
                  <a:lnTo>
                    <a:pt x="2587422" y="0"/>
                  </a:lnTo>
                  <a:cubicBezTo>
                    <a:pt x="2594044" y="0"/>
                    <a:pt x="2600394" y="2631"/>
                    <a:pt x="2605077" y="7313"/>
                  </a:cubicBezTo>
                  <a:cubicBezTo>
                    <a:pt x="2609759" y="11995"/>
                    <a:pt x="2612390" y="18346"/>
                    <a:pt x="2612390" y="24968"/>
                  </a:cubicBezTo>
                  <a:lnTo>
                    <a:pt x="2612390" y="2167194"/>
                  </a:lnTo>
                  <a:cubicBezTo>
                    <a:pt x="2612390" y="2173817"/>
                    <a:pt x="2609759" y="2180167"/>
                    <a:pt x="2605077" y="2184850"/>
                  </a:cubicBezTo>
                  <a:cubicBezTo>
                    <a:pt x="2600394" y="2189532"/>
                    <a:pt x="2594044" y="2192163"/>
                    <a:pt x="2587422" y="2192163"/>
                  </a:cubicBezTo>
                  <a:lnTo>
                    <a:pt x="24968" y="2192163"/>
                  </a:lnTo>
                  <a:cubicBezTo>
                    <a:pt x="18346" y="2192163"/>
                    <a:pt x="11995" y="2189532"/>
                    <a:pt x="7313" y="2184850"/>
                  </a:cubicBezTo>
                  <a:cubicBezTo>
                    <a:pt x="2631" y="2180167"/>
                    <a:pt x="0" y="2173817"/>
                    <a:pt x="0" y="2167194"/>
                  </a:cubicBezTo>
                  <a:lnTo>
                    <a:pt x="0" y="24968"/>
                  </a:lnTo>
                  <a:cubicBezTo>
                    <a:pt x="0" y="18346"/>
                    <a:pt x="2631" y="11995"/>
                    <a:pt x="7313" y="7313"/>
                  </a:cubicBezTo>
                  <a:cubicBezTo>
                    <a:pt x="11995" y="2631"/>
                    <a:pt x="18346" y="0"/>
                    <a:pt x="24968" y="0"/>
                  </a:cubicBezTo>
                  <a:close/>
                </a:path>
              </a:pathLst>
            </a:custGeom>
            <a:solidFill>
              <a:srgbClr val="FDFDFD"/>
            </a:solidFill>
            <a:ln w="38100" cap="rnd">
              <a:solidFill>
                <a:srgbClr val="145DA0"/>
              </a:solidFill>
              <a:prstDash val="solid"/>
              <a:round/>
            </a:ln>
          </p:spPr>
          <p:txBody>
            <a:bodyPr/>
            <a:lstStyle/>
            <a:p>
              <a:endParaRPr lang="en-US"/>
            </a:p>
          </p:txBody>
        </p:sp>
        <p:sp>
          <p:nvSpPr>
            <p:cNvPr id="7" name="TextBox 7"/>
            <p:cNvSpPr txBox="1"/>
            <p:nvPr/>
          </p:nvSpPr>
          <p:spPr>
            <a:xfrm>
              <a:off x="0" y="-66675"/>
              <a:ext cx="2612390" cy="2258837"/>
            </a:xfrm>
            <a:prstGeom prst="rect">
              <a:avLst/>
            </a:prstGeom>
          </p:spPr>
          <p:txBody>
            <a:bodyPr lIns="50800" tIns="50800" rIns="50800" bIns="50800" rtlCol="0" anchor="ctr"/>
            <a:lstStyle/>
            <a:p>
              <a:pPr marL="0" lvl="0" indent="0">
                <a:lnSpc>
                  <a:spcPts val="4619"/>
                </a:lnSpc>
                <a:spcBef>
                  <a:spcPct val="0"/>
                </a:spcBef>
              </a:pPr>
              <a:endParaRPr/>
            </a:p>
          </p:txBody>
        </p:sp>
      </p:grpSp>
      <p:sp>
        <p:nvSpPr>
          <p:cNvPr id="8" name="Freeform 8"/>
          <p:cNvSpPr/>
          <p:nvPr/>
        </p:nvSpPr>
        <p:spPr>
          <a:xfrm>
            <a:off x="9555513" y="2753413"/>
            <a:ext cx="7703787" cy="6352408"/>
          </a:xfrm>
          <a:custGeom>
            <a:avLst/>
            <a:gdLst/>
            <a:ahLst/>
            <a:cxnLst/>
            <a:rect l="l" t="t" r="r" b="b"/>
            <a:pathLst>
              <a:path w="7703787" h="6352408">
                <a:moveTo>
                  <a:pt x="0" y="0"/>
                </a:moveTo>
                <a:lnTo>
                  <a:pt x="7703787" y="0"/>
                </a:lnTo>
                <a:lnTo>
                  <a:pt x="7703787" y="6352408"/>
                </a:lnTo>
                <a:lnTo>
                  <a:pt x="0" y="6352408"/>
                </a:lnTo>
                <a:lnTo>
                  <a:pt x="0" y="0"/>
                </a:lnTo>
                <a:close/>
              </a:path>
            </a:pathLst>
          </a:custGeom>
          <a:blipFill>
            <a:blip r:embed="rId2"/>
            <a:stretch>
              <a:fillRect l="-5232" r="-26700"/>
            </a:stretch>
          </a:blipFill>
        </p:spPr>
        <p:txBody>
          <a:bodyPr/>
          <a:lstStyle/>
          <a:p>
            <a:endParaRPr lang="en-US"/>
          </a:p>
        </p:txBody>
      </p:sp>
      <p:sp>
        <p:nvSpPr>
          <p:cNvPr id="9" name="TextBox 9"/>
          <p:cNvSpPr txBox="1"/>
          <p:nvPr/>
        </p:nvSpPr>
        <p:spPr>
          <a:xfrm>
            <a:off x="1748518" y="408884"/>
            <a:ext cx="15074136" cy="2462213"/>
          </a:xfrm>
          <a:prstGeom prst="rect">
            <a:avLst/>
          </a:prstGeom>
        </p:spPr>
        <p:txBody>
          <a:bodyPr wrap="square" lIns="0" tIns="0" rIns="0" bIns="0" rtlCol="0" anchor="t">
            <a:spAutoFit/>
          </a:bodyPr>
          <a:lstStyle/>
          <a:p>
            <a:pPr marL="0" lvl="0" indent="0" algn="ctr">
              <a:spcBef>
                <a:spcPct val="0"/>
              </a:spcBef>
            </a:pP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tùy</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chọn</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để</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đáp</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ứng</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nhu</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cầu</a:t>
            </a:r>
            <a:endParaRPr lang="en-US" sz="8000" dirty="0">
              <a:solidFill>
                <a:srgbClr val="051D40"/>
              </a:solidFill>
              <a:latin typeface="Montserrat Bold" panose="00000800000000000000" pitchFamily="2" charset="0"/>
            </a:endParaRPr>
          </a:p>
        </p:txBody>
      </p:sp>
      <p:sp>
        <p:nvSpPr>
          <p:cNvPr id="10" name="TextBox 10"/>
          <p:cNvSpPr txBox="1"/>
          <p:nvPr/>
        </p:nvSpPr>
        <p:spPr>
          <a:xfrm>
            <a:off x="1967709" y="3012080"/>
            <a:ext cx="6928722" cy="538609"/>
          </a:xfrm>
          <a:prstGeom prst="rect">
            <a:avLst/>
          </a:prstGeom>
        </p:spPr>
        <p:txBody>
          <a:bodyPr lIns="0" tIns="0" rIns="0" bIns="0" rtlCol="0" anchor="t">
            <a:spAutoFit/>
          </a:bodyPr>
          <a:lstStyle/>
          <a:p>
            <a:pPr marL="0" lvl="0" indent="0" algn="ctr">
              <a:lnSpc>
                <a:spcPts val="4207"/>
              </a:lnSpc>
              <a:spcBef>
                <a:spcPct val="0"/>
              </a:spcBef>
            </a:pPr>
            <a:r>
              <a:rPr lang="en-US" sz="4000" dirty="0">
                <a:solidFill>
                  <a:srgbClr val="051D40"/>
                </a:solidFill>
                <a:latin typeface="Montserrat Bold" panose="00000800000000000000" pitchFamily="2" charset="0"/>
              </a:rPr>
              <a:t>TRƯỞNG ĐIỂM</a:t>
            </a:r>
          </a:p>
        </p:txBody>
      </p:sp>
      <p:sp>
        <p:nvSpPr>
          <p:cNvPr id="11" name="TextBox 11"/>
          <p:cNvSpPr txBox="1"/>
          <p:nvPr/>
        </p:nvSpPr>
        <p:spPr>
          <a:xfrm>
            <a:off x="1584857" y="3770735"/>
            <a:ext cx="7227299" cy="5770811"/>
          </a:xfrm>
          <a:prstGeom prst="rect">
            <a:avLst/>
          </a:prstGeom>
        </p:spPr>
        <p:txBody>
          <a:bodyPr lIns="0" tIns="0" rIns="0" bIns="0" rtlCol="0" anchor="t">
            <a:spAutoFit/>
          </a:bodyPr>
          <a:lstStyle/>
          <a:p>
            <a:pPr marL="700786" lvl="1" indent="-457200" algn="just">
              <a:spcAft>
                <a:spcPts val="600"/>
              </a:spcAft>
              <a:buFont typeface="+mj-lt"/>
              <a:buAutoNum type="arabicPeriod"/>
            </a:pPr>
            <a:r>
              <a:rPr lang="en-US" sz="3000" dirty="0">
                <a:solidFill>
                  <a:srgbClr val="051D40"/>
                </a:solidFill>
                <a:latin typeface="Montserrat" panose="00000500000000000000" pitchFamily="2" charset="0"/>
              </a:rPr>
              <a:t>Cung </a:t>
            </a:r>
            <a:r>
              <a:rPr lang="en-US" sz="3000" err="1">
                <a:solidFill>
                  <a:srgbClr val="051D40"/>
                </a:solidFill>
                <a:latin typeface="Montserrat" panose="00000500000000000000" pitchFamily="2" charset="0"/>
              </a:rPr>
              <a:t>cấp</a:t>
            </a:r>
            <a:r>
              <a:rPr lang="en-US" sz="3000">
                <a:solidFill>
                  <a:srgbClr val="051D40"/>
                </a:solidFill>
                <a:latin typeface="Montserrat" panose="00000500000000000000" pitchFamily="2" charset="0"/>
              </a:rPr>
              <a:t> giao </a:t>
            </a:r>
            <a:r>
              <a:rPr lang="en-US" sz="3000" dirty="0" err="1">
                <a:solidFill>
                  <a:srgbClr val="051D40"/>
                </a:solidFill>
                <a:latin typeface="Montserrat" panose="00000500000000000000" pitchFamily="2" charset="0"/>
              </a:rPr>
              <a:t>diện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đạt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quy</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định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tiêu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chí</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nhất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định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về</a:t>
            </a:r>
            <a:r>
              <a:rPr lang="en-US" sz="3000" dirty="0">
                <a:solidFill>
                  <a:srgbClr val="051D40"/>
                </a:solidFill>
                <a:latin typeface="Montserrat" panose="00000500000000000000" pitchFamily="2" charset="0"/>
              </a:rPr>
              <a:t> UI</a:t>
            </a:r>
            <a:r>
              <a:rPr lang="en-US" sz="3000">
                <a:solidFill>
                  <a:srgbClr val="051D40"/>
                </a:solidFill>
                <a:latin typeface="Montserrat" panose="00000500000000000000" pitchFamily="2" charset="0"/>
              </a:rPr>
              <a:t>. </a:t>
            </a:r>
          </a:p>
          <a:p>
            <a:pPr marL="700786" lvl="1" indent="-457200" algn="just">
              <a:spcAft>
                <a:spcPts val="600"/>
              </a:spcAft>
              <a:buFont typeface="+mj-lt"/>
              <a:buAutoNum type="arabicPeriod"/>
            </a:pPr>
            <a:r>
              <a:rPr lang="en-US" sz="3000">
                <a:solidFill>
                  <a:srgbClr val="051D40"/>
                </a:solidFill>
                <a:latin typeface="Montserrat" panose="00000500000000000000" pitchFamily="2" charset="0"/>
              </a:rPr>
              <a:t>Xây </a:t>
            </a:r>
            <a:r>
              <a:rPr lang="en-US" sz="3000" dirty="0" err="1">
                <a:solidFill>
                  <a:srgbClr val="051D40"/>
                </a:solidFill>
                <a:latin typeface="Montserrat" panose="00000500000000000000" pitchFamily="2" charset="0"/>
              </a:rPr>
              <a:t>dựng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chức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để</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trưởng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điểm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có</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thể</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thêm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hoặc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xóa</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tài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khoản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nhân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viên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tại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điểm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làm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việc</a:t>
            </a:r>
            <a:r>
              <a:rPr lang="en-US" sz="3000" dirty="0">
                <a:solidFill>
                  <a:srgbClr val="051D40"/>
                </a:solidFill>
                <a:latin typeface="Montserrat" panose="00000500000000000000" pitchFamily="2" charset="0"/>
              </a:rPr>
              <a:t>.</a:t>
            </a:r>
          </a:p>
          <a:p>
            <a:pPr marL="700786" lvl="1" indent="-457200" algn="just">
              <a:spcAft>
                <a:spcPts val="600"/>
              </a:spcAft>
              <a:buFont typeface="+mj-lt"/>
              <a:buAutoNum type="arabicPeriod"/>
            </a:pPr>
            <a:r>
              <a:rPr lang="en-US" sz="3000" dirty="0">
                <a:solidFill>
                  <a:srgbClr val="051D40"/>
                </a:solidFill>
                <a:latin typeface="Montserrat" panose="00000500000000000000" pitchFamily="2" charset="0"/>
              </a:rPr>
              <a:t>Cung </a:t>
            </a:r>
            <a:r>
              <a:rPr lang="en-US" sz="3000" dirty="0" err="1">
                <a:solidFill>
                  <a:srgbClr val="051D40"/>
                </a:solidFill>
                <a:latin typeface="Montserrat" panose="00000500000000000000" pitchFamily="2" charset="0"/>
              </a:rPr>
              <a:t>cấp</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khả</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thống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kê</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số</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lượng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đến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và</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tại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điểm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vận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chuyển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làm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việc</a:t>
            </a:r>
            <a:r>
              <a:rPr lang="en-US" sz="3000" dirty="0">
                <a:solidFill>
                  <a:srgbClr val="051D40"/>
                </a:solidFill>
                <a:latin typeface="Montserrat" panose="00000500000000000000" pitchFamily="2" charset="0"/>
              </a:rPr>
              <a:t>.</a:t>
            </a:r>
          </a:p>
          <a:p>
            <a:pPr marL="700786" lvl="1" indent="-457200" algn="just">
              <a:spcAft>
                <a:spcPts val="600"/>
              </a:spcAft>
              <a:buFont typeface="+mj-lt"/>
              <a:buAutoNum type="arabicPeriod"/>
            </a:pPr>
            <a:r>
              <a:rPr lang="en-US" sz="3000" dirty="0">
                <a:solidFill>
                  <a:srgbClr val="051D40"/>
                </a:solidFill>
                <a:latin typeface="Montserrat" panose="00000500000000000000" pitchFamily="2" charset="0"/>
              </a:rPr>
              <a:t>Cung </a:t>
            </a:r>
            <a:r>
              <a:rPr lang="en-US" sz="3000" dirty="0" err="1">
                <a:solidFill>
                  <a:srgbClr val="051D40"/>
                </a:solidFill>
                <a:latin typeface="Montserrat" panose="00000500000000000000" pitchFamily="2" charset="0"/>
              </a:rPr>
              <a:t>cấp</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chức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trao</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đổi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thông</a:t>
            </a:r>
            <a:r>
              <a:rPr lang="en-US" sz="3000" dirty="0">
                <a:solidFill>
                  <a:srgbClr val="051D40"/>
                </a:solidFill>
                <a:latin typeface="Montserrat" panose="00000500000000000000" pitchFamily="2" charset="0"/>
              </a:rPr>
              <a:t> tin </a:t>
            </a:r>
            <a:r>
              <a:rPr lang="en-US" sz="3000" dirty="0" err="1">
                <a:solidFill>
                  <a:srgbClr val="051D40"/>
                </a:solidFill>
                <a:latin typeface="Montserrat" panose="00000500000000000000" pitchFamily="2" charset="0"/>
              </a:rPr>
              <a:t>của</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trưởng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điểm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với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bên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khác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trong</a:t>
            </a:r>
            <a:r>
              <a:rPr lang="en-US" sz="3000" dirty="0">
                <a:solidFill>
                  <a:srgbClr val="051D40"/>
                </a:solidFill>
                <a:latin typeface="Montserrat" panose="00000500000000000000" pitchFamily="2" charset="0"/>
              </a:rPr>
              <a:t> </a:t>
            </a:r>
            <a:r>
              <a:rPr lang="en-US" sz="3000" err="1">
                <a:solidFill>
                  <a:srgbClr val="051D40"/>
                </a:solidFill>
                <a:latin typeface="Montserrat" panose="00000500000000000000" pitchFamily="2" charset="0"/>
              </a:rPr>
              <a:t>hệ</a:t>
            </a:r>
            <a:r>
              <a:rPr lang="en-US" sz="3000">
                <a:solidFill>
                  <a:srgbClr val="051D40"/>
                </a:solidFill>
                <a:latin typeface="Montserrat" panose="00000500000000000000" pitchFamily="2" charset="0"/>
              </a:rPr>
              <a:t> thống.</a:t>
            </a:r>
            <a:endParaRPr lang="en-US" sz="3000" dirty="0">
              <a:solidFill>
                <a:srgbClr val="051D40"/>
              </a:solidFill>
              <a:latin typeface="Montserrat"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anim calcmode="lin" valueType="num">
                                      <p:cBhvr>
                                        <p:cTn id="8"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750"/>
                                        <p:tgtEl>
                                          <p:spTgt spid="11">
                                            <p:txEl>
                                              <p:pRg st="1" end="1"/>
                                            </p:txEl>
                                          </p:spTgt>
                                        </p:tgtEl>
                                      </p:cBhvr>
                                    </p:animEffect>
                                    <p:anim calcmode="lin" valueType="num">
                                      <p:cBhvr>
                                        <p:cTn id="14" dur="7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750"/>
                                        <p:tgtEl>
                                          <p:spTgt spid="11">
                                            <p:txEl>
                                              <p:pRg st="2" end="2"/>
                                            </p:txEl>
                                          </p:spTgt>
                                        </p:tgtEl>
                                      </p:cBhvr>
                                    </p:animEffect>
                                    <p:anim calcmode="lin" valueType="num">
                                      <p:cBhvr>
                                        <p:cTn id="20" dur="7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nodeType="after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750"/>
                                        <p:tgtEl>
                                          <p:spTgt spid="11">
                                            <p:txEl>
                                              <p:pRg st="3" end="3"/>
                                            </p:txEl>
                                          </p:spTgt>
                                        </p:tgtEl>
                                      </p:cBhvr>
                                    </p:animEffect>
                                    <p:anim calcmode="lin" valueType="num">
                                      <p:cBhvr>
                                        <p:cTn id="26" dur="7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7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9283650" y="2753412"/>
            <a:ext cx="7975650" cy="6885887"/>
            <a:chOff x="0" y="0"/>
            <a:chExt cx="2601227" cy="2143415"/>
          </a:xfrm>
        </p:grpSpPr>
        <p:sp>
          <p:nvSpPr>
            <p:cNvPr id="6" name="Freeform 6"/>
            <p:cNvSpPr/>
            <p:nvPr/>
          </p:nvSpPr>
          <p:spPr>
            <a:xfrm>
              <a:off x="0" y="0"/>
              <a:ext cx="2601227" cy="2143415"/>
            </a:xfrm>
            <a:custGeom>
              <a:avLst/>
              <a:gdLst/>
              <a:ahLst/>
              <a:cxnLst/>
              <a:rect l="l" t="t" r="r" b="b"/>
              <a:pathLst>
                <a:path w="2601227" h="2143415">
                  <a:moveTo>
                    <a:pt x="25075" y="0"/>
                  </a:moveTo>
                  <a:lnTo>
                    <a:pt x="2576152" y="0"/>
                  </a:lnTo>
                  <a:cubicBezTo>
                    <a:pt x="2590001" y="0"/>
                    <a:pt x="2601227" y="11227"/>
                    <a:pt x="2601227" y="25075"/>
                  </a:cubicBezTo>
                  <a:lnTo>
                    <a:pt x="2601227" y="2118339"/>
                  </a:lnTo>
                  <a:cubicBezTo>
                    <a:pt x="2601227" y="2124990"/>
                    <a:pt x="2598585" y="2131368"/>
                    <a:pt x="2593883" y="2136070"/>
                  </a:cubicBezTo>
                  <a:cubicBezTo>
                    <a:pt x="2589180" y="2140773"/>
                    <a:pt x="2582802" y="2143415"/>
                    <a:pt x="2576152" y="2143415"/>
                  </a:cubicBezTo>
                  <a:lnTo>
                    <a:pt x="25075" y="2143415"/>
                  </a:lnTo>
                  <a:cubicBezTo>
                    <a:pt x="18425" y="2143415"/>
                    <a:pt x="12047" y="2140773"/>
                    <a:pt x="7344" y="2136070"/>
                  </a:cubicBezTo>
                  <a:cubicBezTo>
                    <a:pt x="2642" y="2131368"/>
                    <a:pt x="0" y="2124990"/>
                    <a:pt x="0" y="2118339"/>
                  </a:cubicBezTo>
                  <a:lnTo>
                    <a:pt x="0" y="25075"/>
                  </a:lnTo>
                  <a:cubicBezTo>
                    <a:pt x="0" y="18425"/>
                    <a:pt x="2642" y="12047"/>
                    <a:pt x="7344" y="7344"/>
                  </a:cubicBezTo>
                  <a:cubicBezTo>
                    <a:pt x="12047" y="2642"/>
                    <a:pt x="18425" y="0"/>
                    <a:pt x="25075" y="0"/>
                  </a:cubicBezTo>
                  <a:close/>
                </a:path>
              </a:pathLst>
            </a:custGeom>
            <a:solidFill>
              <a:srgbClr val="FDFDFD"/>
            </a:solidFill>
            <a:ln w="38100" cap="rnd">
              <a:solidFill>
                <a:srgbClr val="145DA0"/>
              </a:solidFill>
              <a:prstDash val="solid"/>
              <a:round/>
            </a:ln>
          </p:spPr>
          <p:txBody>
            <a:bodyPr/>
            <a:lstStyle/>
            <a:p>
              <a:endParaRPr lang="en-US"/>
            </a:p>
          </p:txBody>
        </p:sp>
        <p:sp>
          <p:nvSpPr>
            <p:cNvPr id="7" name="TextBox 7"/>
            <p:cNvSpPr txBox="1"/>
            <p:nvPr/>
          </p:nvSpPr>
          <p:spPr>
            <a:xfrm>
              <a:off x="0" y="-66675"/>
              <a:ext cx="2601227" cy="2210090"/>
            </a:xfrm>
            <a:prstGeom prst="rect">
              <a:avLst/>
            </a:prstGeom>
          </p:spPr>
          <p:txBody>
            <a:bodyPr lIns="50800" tIns="50800" rIns="50800" bIns="50800" rtlCol="0" anchor="ctr"/>
            <a:lstStyle/>
            <a:p>
              <a:pPr marL="0" lvl="0" indent="0">
                <a:lnSpc>
                  <a:spcPts val="4619"/>
                </a:lnSpc>
                <a:spcBef>
                  <a:spcPct val="0"/>
                </a:spcBef>
              </a:pPr>
              <a:endParaRPr/>
            </a:p>
          </p:txBody>
        </p:sp>
      </p:grpSp>
      <p:sp>
        <p:nvSpPr>
          <p:cNvPr id="8" name="Freeform 8"/>
          <p:cNvSpPr/>
          <p:nvPr/>
        </p:nvSpPr>
        <p:spPr>
          <a:xfrm>
            <a:off x="1028700" y="2753413"/>
            <a:ext cx="7948972" cy="6360236"/>
          </a:xfrm>
          <a:custGeom>
            <a:avLst/>
            <a:gdLst/>
            <a:ahLst/>
            <a:cxnLst/>
            <a:rect l="l" t="t" r="r" b="b"/>
            <a:pathLst>
              <a:path w="7948972" h="6360236">
                <a:moveTo>
                  <a:pt x="0" y="0"/>
                </a:moveTo>
                <a:lnTo>
                  <a:pt x="7948972" y="0"/>
                </a:lnTo>
                <a:lnTo>
                  <a:pt x="7948972" y="6360236"/>
                </a:lnTo>
                <a:lnTo>
                  <a:pt x="0" y="6360236"/>
                </a:lnTo>
                <a:lnTo>
                  <a:pt x="0" y="0"/>
                </a:lnTo>
                <a:close/>
              </a:path>
            </a:pathLst>
          </a:custGeom>
          <a:blipFill>
            <a:blip r:embed="rId2"/>
            <a:stretch>
              <a:fillRect l="-11995" r="-8024"/>
            </a:stretch>
          </a:blipFill>
        </p:spPr>
        <p:txBody>
          <a:bodyPr/>
          <a:lstStyle/>
          <a:p>
            <a:endParaRPr lang="en-US"/>
          </a:p>
        </p:txBody>
      </p:sp>
      <p:sp>
        <p:nvSpPr>
          <p:cNvPr id="9" name="TextBox 9"/>
          <p:cNvSpPr txBox="1"/>
          <p:nvPr/>
        </p:nvSpPr>
        <p:spPr>
          <a:xfrm>
            <a:off x="1766064" y="393403"/>
            <a:ext cx="14953419" cy="2462213"/>
          </a:xfrm>
          <a:prstGeom prst="rect">
            <a:avLst/>
          </a:prstGeom>
        </p:spPr>
        <p:txBody>
          <a:bodyPr wrap="square" lIns="0" tIns="0" rIns="0" bIns="0" rtlCol="0" anchor="t">
            <a:spAutoFit/>
          </a:bodyPr>
          <a:lstStyle/>
          <a:p>
            <a:pPr marL="0" lvl="0" indent="0" algn="ctr">
              <a:spcBef>
                <a:spcPct val="0"/>
              </a:spcBef>
            </a:pP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tùy</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chọn</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để</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đáp</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ứng</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nhu</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cầu</a:t>
            </a:r>
            <a:endParaRPr lang="en-US" sz="8000" dirty="0">
              <a:solidFill>
                <a:srgbClr val="051D40"/>
              </a:solidFill>
              <a:latin typeface="Montserrat Bold" panose="00000800000000000000" pitchFamily="2" charset="0"/>
            </a:endParaRPr>
          </a:p>
        </p:txBody>
      </p:sp>
      <p:sp>
        <p:nvSpPr>
          <p:cNvPr id="10" name="TextBox 10"/>
          <p:cNvSpPr txBox="1"/>
          <p:nvPr/>
        </p:nvSpPr>
        <p:spPr>
          <a:xfrm>
            <a:off x="10073648" y="2913016"/>
            <a:ext cx="6645835" cy="505054"/>
          </a:xfrm>
          <a:prstGeom prst="rect">
            <a:avLst/>
          </a:prstGeom>
        </p:spPr>
        <p:txBody>
          <a:bodyPr lIns="0" tIns="0" rIns="0" bIns="0" rtlCol="0" anchor="t">
            <a:spAutoFit/>
          </a:bodyPr>
          <a:lstStyle/>
          <a:p>
            <a:pPr marL="0" lvl="0" indent="0" algn="ctr">
              <a:lnSpc>
                <a:spcPts val="4187"/>
              </a:lnSpc>
              <a:spcBef>
                <a:spcPct val="0"/>
              </a:spcBef>
            </a:pPr>
            <a:r>
              <a:rPr lang="en-US" sz="3000" dirty="0">
                <a:solidFill>
                  <a:srgbClr val="051D40"/>
                </a:solidFill>
                <a:latin typeface="Montserrat Bold" panose="00000800000000000000" pitchFamily="2" charset="0"/>
              </a:rPr>
              <a:t>BỘ PHẬN VẬN CHUYỂN</a:t>
            </a:r>
          </a:p>
        </p:txBody>
      </p:sp>
      <p:sp>
        <p:nvSpPr>
          <p:cNvPr id="11" name="TextBox 11"/>
          <p:cNvSpPr txBox="1"/>
          <p:nvPr/>
        </p:nvSpPr>
        <p:spPr>
          <a:xfrm>
            <a:off x="9543446" y="3639874"/>
            <a:ext cx="7176037" cy="6848029"/>
          </a:xfrm>
          <a:prstGeom prst="rect">
            <a:avLst/>
          </a:prstGeom>
        </p:spPr>
        <p:txBody>
          <a:bodyPr lIns="0" tIns="0" rIns="0" bIns="0" rtlCol="0" anchor="t">
            <a:spAutoFit/>
          </a:bodyPr>
          <a:lstStyle/>
          <a:p>
            <a:pPr marL="693719" lvl="1" indent="-457200" algn="just">
              <a:spcAft>
                <a:spcPts val="600"/>
              </a:spcAft>
              <a:buFont typeface="+mj-lt"/>
              <a:buAutoNum type="arabicPeriod"/>
            </a:pPr>
            <a:r>
              <a:rPr lang="en-US" sz="3000" dirty="0">
                <a:solidFill>
                  <a:srgbClr val="051D40"/>
                </a:solidFill>
                <a:latin typeface="Montserrat" panose="00000500000000000000" pitchFamily="2" charset="0"/>
              </a:rPr>
              <a:t>Cung </a:t>
            </a:r>
            <a:r>
              <a:rPr lang="en-US" sz="3000" err="1">
                <a:solidFill>
                  <a:srgbClr val="051D40"/>
                </a:solidFill>
                <a:latin typeface="Montserrat" panose="00000500000000000000" pitchFamily="2" charset="0"/>
              </a:rPr>
              <a:t>cấp</a:t>
            </a:r>
            <a:r>
              <a:rPr lang="en-US" sz="3000">
                <a:solidFill>
                  <a:srgbClr val="051D40"/>
                </a:solidFill>
                <a:latin typeface="Montserrat" panose="00000500000000000000" pitchFamily="2" charset="0"/>
              </a:rPr>
              <a:t> giao </a:t>
            </a:r>
            <a:r>
              <a:rPr lang="en-US" sz="3000" dirty="0" err="1">
                <a:solidFill>
                  <a:srgbClr val="051D40"/>
                </a:solidFill>
                <a:latin typeface="Montserrat" panose="00000500000000000000" pitchFamily="2" charset="0"/>
              </a:rPr>
              <a:t>diện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đạt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quy</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định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tiêu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chí</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nhất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định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về</a:t>
            </a:r>
            <a:r>
              <a:rPr lang="en-US" sz="3000" dirty="0">
                <a:solidFill>
                  <a:srgbClr val="051D40"/>
                </a:solidFill>
                <a:latin typeface="Montserrat" panose="00000500000000000000" pitchFamily="2" charset="0"/>
              </a:rPr>
              <a:t> UI</a:t>
            </a:r>
            <a:r>
              <a:rPr lang="en-US" sz="3000">
                <a:solidFill>
                  <a:srgbClr val="051D40"/>
                </a:solidFill>
                <a:latin typeface="Montserrat" panose="00000500000000000000" pitchFamily="2" charset="0"/>
              </a:rPr>
              <a:t>. </a:t>
            </a:r>
          </a:p>
          <a:p>
            <a:pPr marL="693719" lvl="1" indent="-457200" algn="just">
              <a:spcAft>
                <a:spcPts val="600"/>
              </a:spcAft>
              <a:buFont typeface="+mj-lt"/>
              <a:buAutoNum type="arabicPeriod"/>
            </a:pPr>
            <a:r>
              <a:rPr lang="en-US" sz="3000">
                <a:solidFill>
                  <a:srgbClr val="051D40"/>
                </a:solidFill>
                <a:latin typeface="Montserrat" panose="00000500000000000000" pitchFamily="2" charset="0"/>
              </a:rPr>
              <a:t>Hệ </a:t>
            </a:r>
            <a:r>
              <a:rPr lang="en-US" sz="3000" dirty="0" err="1">
                <a:solidFill>
                  <a:srgbClr val="051D40"/>
                </a:solidFill>
                <a:latin typeface="Montserrat" panose="00000500000000000000" pitchFamily="2" charset="0"/>
              </a:rPr>
              <a:t>thống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tài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khoản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của</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bộ</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phận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được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xây</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dựng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với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độ</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bảo</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mật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sự</a:t>
            </a:r>
            <a:r>
              <a:rPr lang="en-US" sz="3000" dirty="0">
                <a:solidFill>
                  <a:srgbClr val="051D40"/>
                </a:solidFill>
                <a:latin typeface="Montserrat" panose="00000500000000000000" pitchFamily="2" charset="0"/>
              </a:rPr>
              <a:t> tin </a:t>
            </a:r>
            <a:r>
              <a:rPr lang="en-US" sz="3000" dirty="0" err="1">
                <a:solidFill>
                  <a:srgbClr val="051D40"/>
                </a:solidFill>
                <a:latin typeface="Montserrat" panose="00000500000000000000" pitchFamily="2" charset="0"/>
              </a:rPr>
              <a:t>tưởng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cao</a:t>
            </a:r>
            <a:r>
              <a:rPr lang="en-US" sz="3000" dirty="0">
                <a:solidFill>
                  <a:srgbClr val="051D40"/>
                </a:solidFill>
                <a:latin typeface="Montserrat" panose="00000500000000000000" pitchFamily="2" charset="0"/>
              </a:rPr>
              <a:t>.</a:t>
            </a:r>
          </a:p>
          <a:p>
            <a:pPr marL="693719" lvl="1" indent="-457200" algn="just">
              <a:spcAft>
                <a:spcPts val="600"/>
              </a:spcAft>
              <a:buFont typeface="+mj-lt"/>
              <a:buAutoNum type="arabicPeriod"/>
            </a:pPr>
            <a:r>
              <a:rPr lang="en-US" sz="3000" dirty="0" err="1">
                <a:solidFill>
                  <a:srgbClr val="051D40"/>
                </a:solidFill>
                <a:latin typeface="Montserrat" panose="00000500000000000000" pitchFamily="2" charset="0"/>
              </a:rPr>
              <a:t>Xây</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dựng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chức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thông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báo</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về</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được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chuyển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tới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dễ</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tiếp</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cận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với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bộ</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phận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này</a:t>
            </a:r>
            <a:r>
              <a:rPr lang="en-US" sz="3000" dirty="0">
                <a:solidFill>
                  <a:srgbClr val="051D40"/>
                </a:solidFill>
                <a:latin typeface="Montserrat" panose="00000500000000000000" pitchFamily="2" charset="0"/>
              </a:rPr>
              <a:t>.</a:t>
            </a:r>
          </a:p>
          <a:p>
            <a:pPr marL="693719" lvl="1" indent="-457200" algn="just">
              <a:spcAft>
                <a:spcPts val="600"/>
              </a:spcAft>
              <a:buFont typeface="+mj-lt"/>
              <a:buAutoNum type="arabicPeriod"/>
            </a:pPr>
            <a:r>
              <a:rPr lang="en-US" sz="3000" dirty="0" err="1">
                <a:solidFill>
                  <a:srgbClr val="051D40"/>
                </a:solidFill>
                <a:latin typeface="Montserrat" panose="00000500000000000000" pitchFamily="2" charset="0"/>
              </a:rPr>
              <a:t>Các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chức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xây</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dựng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lộ</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trình</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vận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chuyển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theo</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từng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theo</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dõi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trạng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thái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nên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được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ưu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tiên</a:t>
            </a:r>
            <a:r>
              <a:rPr lang="en-US" sz="3000" dirty="0">
                <a:solidFill>
                  <a:srgbClr val="051D40"/>
                </a:solidFill>
                <a:latin typeface="Montserrat" panose="00000500000000000000" pitchFamily="2" charset="0"/>
              </a:rPr>
              <a:t> </a:t>
            </a:r>
            <a:r>
              <a:rPr lang="en-US" sz="3000" err="1">
                <a:solidFill>
                  <a:srgbClr val="051D40"/>
                </a:solidFill>
                <a:latin typeface="Montserrat" panose="00000500000000000000" pitchFamily="2" charset="0"/>
              </a:rPr>
              <a:t>quan</a:t>
            </a:r>
            <a:r>
              <a:rPr lang="en-US" sz="3000">
                <a:solidFill>
                  <a:srgbClr val="051D40"/>
                </a:solidFill>
                <a:latin typeface="Montserrat" panose="00000500000000000000" pitchFamily="2" charset="0"/>
              </a:rPr>
              <a:t> tâm.</a:t>
            </a:r>
            <a:endParaRPr lang="en-US" sz="3000" dirty="0">
              <a:solidFill>
                <a:srgbClr val="051D40"/>
              </a:solidFill>
              <a:latin typeface="Montserrat" panose="00000500000000000000" pitchFamily="2" charset="0"/>
            </a:endParaRPr>
          </a:p>
          <a:p>
            <a:pPr marL="457200" indent="-457200" algn="just">
              <a:spcAft>
                <a:spcPts val="600"/>
              </a:spcAft>
              <a:buFont typeface="+mj-lt"/>
              <a:buAutoNum type="arabicPeriod"/>
            </a:pPr>
            <a:endParaRPr lang="en-US" sz="3000" dirty="0">
              <a:solidFill>
                <a:srgbClr val="051D40"/>
              </a:solidFill>
              <a:latin typeface="Montserrat" panose="00000500000000000000" pitchFamily="2" charset="0"/>
            </a:endParaRPr>
          </a:p>
          <a:p>
            <a:pPr marL="457200" lvl="0" indent="-457200" algn="just">
              <a:spcBef>
                <a:spcPct val="0"/>
              </a:spcBef>
              <a:spcAft>
                <a:spcPts val="600"/>
              </a:spcAft>
              <a:buFont typeface="+mj-lt"/>
              <a:buAutoNum type="arabicPeriod"/>
            </a:pPr>
            <a:endParaRPr lang="en-US" sz="3000" dirty="0">
              <a:solidFill>
                <a:srgbClr val="051D40"/>
              </a:solidFill>
              <a:latin typeface="Montserrat"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anim calcmode="lin" valueType="num">
                                      <p:cBhvr>
                                        <p:cTn id="8"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750"/>
                                        <p:tgtEl>
                                          <p:spTgt spid="11">
                                            <p:txEl>
                                              <p:pRg st="1" end="1"/>
                                            </p:txEl>
                                          </p:spTgt>
                                        </p:tgtEl>
                                      </p:cBhvr>
                                    </p:animEffect>
                                    <p:anim calcmode="lin" valueType="num">
                                      <p:cBhvr>
                                        <p:cTn id="14" dur="7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750"/>
                                        <p:tgtEl>
                                          <p:spTgt spid="11">
                                            <p:txEl>
                                              <p:pRg st="2" end="2"/>
                                            </p:txEl>
                                          </p:spTgt>
                                        </p:tgtEl>
                                      </p:cBhvr>
                                    </p:animEffect>
                                    <p:anim calcmode="lin" valueType="num">
                                      <p:cBhvr>
                                        <p:cTn id="20" dur="7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nodeType="after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750"/>
                                        <p:tgtEl>
                                          <p:spTgt spid="11">
                                            <p:txEl>
                                              <p:pRg st="3" end="3"/>
                                            </p:txEl>
                                          </p:spTgt>
                                        </p:tgtEl>
                                      </p:cBhvr>
                                    </p:animEffect>
                                    <p:anim calcmode="lin" valueType="num">
                                      <p:cBhvr>
                                        <p:cTn id="26" dur="7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7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697939" y="2889160"/>
            <a:ext cx="7549683" cy="6826339"/>
            <a:chOff x="0" y="0"/>
            <a:chExt cx="2544261" cy="2143415"/>
          </a:xfrm>
        </p:grpSpPr>
        <p:sp>
          <p:nvSpPr>
            <p:cNvPr id="6" name="Freeform 6"/>
            <p:cNvSpPr/>
            <p:nvPr/>
          </p:nvSpPr>
          <p:spPr>
            <a:xfrm>
              <a:off x="0" y="0"/>
              <a:ext cx="2544261" cy="2143415"/>
            </a:xfrm>
            <a:custGeom>
              <a:avLst/>
              <a:gdLst/>
              <a:ahLst/>
              <a:cxnLst/>
              <a:rect l="l" t="t" r="r" b="b"/>
              <a:pathLst>
                <a:path w="2544261" h="2143415">
                  <a:moveTo>
                    <a:pt x="25637" y="0"/>
                  </a:moveTo>
                  <a:lnTo>
                    <a:pt x="2518625" y="0"/>
                  </a:lnTo>
                  <a:cubicBezTo>
                    <a:pt x="2525424" y="0"/>
                    <a:pt x="2531945" y="2701"/>
                    <a:pt x="2536752" y="7509"/>
                  </a:cubicBezTo>
                  <a:cubicBezTo>
                    <a:pt x="2541560" y="12317"/>
                    <a:pt x="2544261" y="18837"/>
                    <a:pt x="2544261" y="25637"/>
                  </a:cubicBezTo>
                  <a:lnTo>
                    <a:pt x="2544261" y="2117778"/>
                  </a:lnTo>
                  <a:cubicBezTo>
                    <a:pt x="2544261" y="2124577"/>
                    <a:pt x="2541560" y="2131098"/>
                    <a:pt x="2536752" y="2135906"/>
                  </a:cubicBezTo>
                  <a:cubicBezTo>
                    <a:pt x="2531945" y="2140714"/>
                    <a:pt x="2525424" y="2143415"/>
                    <a:pt x="2518625" y="2143415"/>
                  </a:cubicBezTo>
                  <a:lnTo>
                    <a:pt x="25637" y="2143415"/>
                  </a:lnTo>
                  <a:cubicBezTo>
                    <a:pt x="18837" y="2143415"/>
                    <a:pt x="12317" y="2140714"/>
                    <a:pt x="7509" y="2135906"/>
                  </a:cubicBezTo>
                  <a:cubicBezTo>
                    <a:pt x="2701" y="2131098"/>
                    <a:pt x="0" y="2124577"/>
                    <a:pt x="0" y="2117778"/>
                  </a:cubicBezTo>
                  <a:lnTo>
                    <a:pt x="0" y="25637"/>
                  </a:lnTo>
                  <a:cubicBezTo>
                    <a:pt x="0" y="18837"/>
                    <a:pt x="2701" y="12317"/>
                    <a:pt x="7509" y="7509"/>
                  </a:cubicBezTo>
                  <a:cubicBezTo>
                    <a:pt x="12317" y="2701"/>
                    <a:pt x="18837" y="0"/>
                    <a:pt x="25637" y="0"/>
                  </a:cubicBezTo>
                  <a:close/>
                </a:path>
              </a:pathLst>
            </a:custGeom>
            <a:solidFill>
              <a:srgbClr val="FDFDFD"/>
            </a:solidFill>
            <a:ln w="38100" cap="rnd">
              <a:solidFill>
                <a:srgbClr val="145DA0"/>
              </a:solidFill>
              <a:prstDash val="solid"/>
              <a:round/>
            </a:ln>
          </p:spPr>
          <p:txBody>
            <a:bodyPr/>
            <a:lstStyle/>
            <a:p>
              <a:endParaRPr lang="en-US"/>
            </a:p>
          </p:txBody>
        </p:sp>
        <p:sp>
          <p:nvSpPr>
            <p:cNvPr id="7" name="TextBox 7"/>
            <p:cNvSpPr txBox="1"/>
            <p:nvPr/>
          </p:nvSpPr>
          <p:spPr>
            <a:xfrm>
              <a:off x="0" y="-66675"/>
              <a:ext cx="2544261" cy="2210090"/>
            </a:xfrm>
            <a:prstGeom prst="rect">
              <a:avLst/>
            </a:prstGeom>
          </p:spPr>
          <p:txBody>
            <a:bodyPr lIns="50800" tIns="50800" rIns="50800" bIns="50800" rtlCol="0" anchor="ctr"/>
            <a:lstStyle/>
            <a:p>
              <a:pPr marL="0" lvl="0" indent="0">
                <a:lnSpc>
                  <a:spcPts val="4619"/>
                </a:lnSpc>
                <a:spcBef>
                  <a:spcPct val="0"/>
                </a:spcBef>
              </a:pPr>
              <a:endParaRPr/>
            </a:p>
          </p:txBody>
        </p:sp>
      </p:grpSp>
      <p:sp>
        <p:nvSpPr>
          <p:cNvPr id="8" name="Freeform 8"/>
          <p:cNvSpPr/>
          <p:nvPr/>
        </p:nvSpPr>
        <p:spPr>
          <a:xfrm>
            <a:off x="9448800" y="2889161"/>
            <a:ext cx="6937986" cy="6360236"/>
          </a:xfrm>
          <a:custGeom>
            <a:avLst/>
            <a:gdLst/>
            <a:ahLst/>
            <a:cxnLst/>
            <a:rect l="l" t="t" r="r" b="b"/>
            <a:pathLst>
              <a:path w="6937986" h="6360236">
                <a:moveTo>
                  <a:pt x="0" y="0"/>
                </a:moveTo>
                <a:lnTo>
                  <a:pt x="6937986" y="0"/>
                </a:lnTo>
                <a:lnTo>
                  <a:pt x="6937986" y="6360235"/>
                </a:lnTo>
                <a:lnTo>
                  <a:pt x="0" y="6360235"/>
                </a:lnTo>
                <a:lnTo>
                  <a:pt x="0" y="0"/>
                </a:lnTo>
                <a:close/>
              </a:path>
            </a:pathLst>
          </a:custGeom>
          <a:blipFill>
            <a:blip r:embed="rId2"/>
            <a:stretch>
              <a:fillRect l="-5680" r="-31914"/>
            </a:stretch>
          </a:blipFill>
        </p:spPr>
        <p:txBody>
          <a:bodyPr/>
          <a:lstStyle/>
          <a:p>
            <a:endParaRPr lang="en-US"/>
          </a:p>
        </p:txBody>
      </p:sp>
      <p:sp>
        <p:nvSpPr>
          <p:cNvPr id="9" name="TextBox 9"/>
          <p:cNvSpPr txBox="1"/>
          <p:nvPr/>
        </p:nvSpPr>
        <p:spPr>
          <a:xfrm>
            <a:off x="1935101" y="290887"/>
            <a:ext cx="14857884" cy="2462213"/>
          </a:xfrm>
          <a:prstGeom prst="rect">
            <a:avLst/>
          </a:prstGeom>
        </p:spPr>
        <p:txBody>
          <a:bodyPr wrap="square" lIns="0" tIns="0" rIns="0" bIns="0" rtlCol="0" anchor="t">
            <a:spAutoFit/>
          </a:bodyPr>
          <a:lstStyle/>
          <a:p>
            <a:pPr marL="0" lvl="0" indent="0" algn="ctr">
              <a:spcBef>
                <a:spcPct val="0"/>
              </a:spcBef>
            </a:pP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tùy</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chọn</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để</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đáp</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ứng</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các</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nhu</a:t>
            </a:r>
            <a:r>
              <a:rPr lang="en-US" sz="8000" dirty="0">
                <a:solidFill>
                  <a:srgbClr val="051D40"/>
                </a:solidFill>
                <a:latin typeface="Montserrat Bold" panose="00000800000000000000" pitchFamily="2" charset="0"/>
              </a:rPr>
              <a:t> </a:t>
            </a:r>
            <a:r>
              <a:rPr lang="en-US" sz="8000" dirty="0" err="1">
                <a:solidFill>
                  <a:srgbClr val="051D40"/>
                </a:solidFill>
                <a:latin typeface="Montserrat Bold" panose="00000800000000000000" pitchFamily="2" charset="0"/>
              </a:rPr>
              <a:t>cầu</a:t>
            </a:r>
            <a:endParaRPr lang="en-US" sz="8000" dirty="0">
              <a:solidFill>
                <a:srgbClr val="051D40"/>
              </a:solidFill>
              <a:latin typeface="Montserrat Bold" panose="00000800000000000000" pitchFamily="2" charset="0"/>
            </a:endParaRPr>
          </a:p>
        </p:txBody>
      </p:sp>
      <p:sp>
        <p:nvSpPr>
          <p:cNvPr id="10" name="TextBox 10"/>
          <p:cNvSpPr txBox="1"/>
          <p:nvPr/>
        </p:nvSpPr>
        <p:spPr>
          <a:xfrm>
            <a:off x="2261003" y="3018165"/>
            <a:ext cx="6645835" cy="505054"/>
          </a:xfrm>
          <a:prstGeom prst="rect">
            <a:avLst/>
          </a:prstGeom>
        </p:spPr>
        <p:txBody>
          <a:bodyPr lIns="0" tIns="0" rIns="0" bIns="0" rtlCol="0" anchor="t">
            <a:spAutoFit/>
          </a:bodyPr>
          <a:lstStyle/>
          <a:p>
            <a:pPr marL="0" lvl="0" indent="0" algn="ctr">
              <a:lnSpc>
                <a:spcPts val="4187"/>
              </a:lnSpc>
              <a:spcBef>
                <a:spcPct val="0"/>
              </a:spcBef>
            </a:pPr>
            <a:r>
              <a:rPr lang="en-US" sz="3000" dirty="0">
                <a:solidFill>
                  <a:srgbClr val="051D40"/>
                </a:solidFill>
                <a:latin typeface="Montserrat Bold" panose="00000800000000000000" pitchFamily="2" charset="0"/>
              </a:rPr>
              <a:t>ADMIN QUẢN LÝ YÊU CẦU</a:t>
            </a:r>
          </a:p>
        </p:txBody>
      </p:sp>
      <p:sp>
        <p:nvSpPr>
          <p:cNvPr id="11" name="TextBox 11"/>
          <p:cNvSpPr txBox="1"/>
          <p:nvPr/>
        </p:nvSpPr>
        <p:spPr>
          <a:xfrm>
            <a:off x="1937180" y="3774897"/>
            <a:ext cx="6969658" cy="6309420"/>
          </a:xfrm>
          <a:prstGeom prst="rect">
            <a:avLst/>
          </a:prstGeom>
        </p:spPr>
        <p:txBody>
          <a:bodyPr wrap="square" lIns="0" tIns="0" rIns="0" bIns="0" rtlCol="0" anchor="t">
            <a:spAutoFit/>
          </a:bodyPr>
          <a:lstStyle/>
          <a:p>
            <a:pPr marL="703666" lvl="1" indent="-457200" algn="just">
              <a:spcAft>
                <a:spcPts val="600"/>
              </a:spcAft>
              <a:buFont typeface="+mj-lt"/>
              <a:buAutoNum type="arabicPeriod"/>
            </a:pPr>
            <a:r>
              <a:rPr lang="en-US" sz="3000" dirty="0">
                <a:solidFill>
                  <a:srgbClr val="051D40"/>
                </a:solidFill>
                <a:latin typeface="Montserrat" panose="00000500000000000000" pitchFamily="2" charset="0"/>
              </a:rPr>
              <a:t>Cung </a:t>
            </a:r>
            <a:r>
              <a:rPr lang="en-US" sz="3000" dirty="0" err="1">
                <a:solidFill>
                  <a:srgbClr val="051D40"/>
                </a:solidFill>
                <a:latin typeface="Montserrat" panose="00000500000000000000" pitchFamily="2" charset="0"/>
              </a:rPr>
              <a:t>cấp</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chức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quản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lý</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tài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khoản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của</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nhân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viên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cũng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như</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trưởng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điểm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có</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thể</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chặn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thêm</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hoặc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xóa</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tài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khoản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theo</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yêu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cầu</a:t>
            </a:r>
            <a:r>
              <a:rPr lang="en-US" sz="3000" dirty="0">
                <a:solidFill>
                  <a:srgbClr val="051D40"/>
                </a:solidFill>
                <a:latin typeface="Montserrat" panose="00000500000000000000" pitchFamily="2" charset="0"/>
              </a:rPr>
              <a:t>.</a:t>
            </a:r>
          </a:p>
          <a:p>
            <a:pPr marL="703666" lvl="1" indent="-457200" algn="just">
              <a:spcAft>
                <a:spcPts val="600"/>
              </a:spcAft>
              <a:buFont typeface="+mj-lt"/>
              <a:buAutoNum type="arabicPeriod"/>
            </a:pPr>
            <a:r>
              <a:rPr lang="en-US" sz="3000">
                <a:solidFill>
                  <a:srgbClr val="051D40"/>
                </a:solidFill>
                <a:latin typeface="Montserrat" panose="00000500000000000000" pitchFamily="2" charset="0"/>
              </a:rPr>
              <a:t>Cho phép </a:t>
            </a:r>
            <a:r>
              <a:rPr lang="en-US" sz="3000" dirty="0" err="1">
                <a:solidFill>
                  <a:srgbClr val="051D40"/>
                </a:solidFill>
                <a:latin typeface="Montserrat" panose="00000500000000000000" pitchFamily="2" charset="0"/>
              </a:rPr>
              <a:t>quản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lý</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dữ</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liệu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về</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đơn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hàng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trong</a:t>
            </a:r>
            <a:r>
              <a:rPr lang="en-US" sz="3000" dirty="0">
                <a:solidFill>
                  <a:srgbClr val="051D40"/>
                </a:solidFill>
                <a:latin typeface="Montserrat" panose="00000500000000000000" pitchFamily="2" charset="0"/>
              </a:rPr>
              <a:t> </a:t>
            </a:r>
            <a:r>
              <a:rPr lang="en-US" sz="3000" err="1">
                <a:solidFill>
                  <a:srgbClr val="051D40"/>
                </a:solidFill>
                <a:latin typeface="Montserrat" panose="00000500000000000000" pitchFamily="2" charset="0"/>
              </a:rPr>
              <a:t>hệ</a:t>
            </a:r>
            <a:r>
              <a:rPr lang="en-US" sz="3000">
                <a:solidFill>
                  <a:srgbClr val="051D40"/>
                </a:solidFill>
                <a:latin typeface="Montserrat" panose="00000500000000000000" pitchFamily="2" charset="0"/>
              </a:rPr>
              <a:t> thống</a:t>
            </a:r>
          </a:p>
          <a:p>
            <a:pPr marL="703666" lvl="1" indent="-457200" algn="just">
              <a:spcAft>
                <a:spcPts val="600"/>
              </a:spcAft>
              <a:buFont typeface="+mj-lt"/>
              <a:buAutoNum type="arabicPeriod"/>
            </a:pPr>
            <a:r>
              <a:rPr lang="en-US" sz="3000">
                <a:solidFill>
                  <a:srgbClr val="051D40"/>
                </a:solidFill>
                <a:latin typeface="Montserrat" panose="00000500000000000000" pitchFamily="2" charset="0"/>
              </a:rPr>
              <a:t>Có </a:t>
            </a:r>
            <a:r>
              <a:rPr lang="en-US" sz="3000" dirty="0" err="1">
                <a:solidFill>
                  <a:srgbClr val="051D40"/>
                </a:solidFill>
                <a:latin typeface="Montserrat" panose="00000500000000000000" pitchFamily="2" charset="0"/>
              </a:rPr>
              <a:t>khả</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năng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cung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cấp</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hỗ</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trợ</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và</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giải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quyết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các</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yêu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cầu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đến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từ</a:t>
            </a:r>
            <a:r>
              <a:rPr lang="en-US" sz="3000" dirty="0">
                <a:solidFill>
                  <a:srgbClr val="051D40"/>
                </a:solidFill>
                <a:latin typeface="Montserrat" panose="00000500000000000000" pitchFamily="2" charset="0"/>
              </a:rPr>
              <a:t> </a:t>
            </a:r>
            <a:r>
              <a:rPr lang="en-US" sz="3000" err="1">
                <a:solidFill>
                  <a:srgbClr val="051D40"/>
                </a:solidFill>
                <a:latin typeface="Montserrat" panose="00000500000000000000" pitchFamily="2" charset="0"/>
              </a:rPr>
              <a:t>người</a:t>
            </a:r>
            <a:r>
              <a:rPr lang="en-US" sz="3000">
                <a:solidFill>
                  <a:srgbClr val="051D40"/>
                </a:solidFill>
                <a:latin typeface="Montserrat" panose="00000500000000000000" pitchFamily="2" charset="0"/>
              </a:rPr>
              <a:t> dung.</a:t>
            </a:r>
            <a:endParaRPr lang="en-US" sz="3000" dirty="0">
              <a:solidFill>
                <a:srgbClr val="051D40"/>
              </a:solidFill>
              <a:latin typeface="Montserrat" panose="00000500000000000000" pitchFamily="2" charset="0"/>
            </a:endParaRPr>
          </a:p>
          <a:p>
            <a:pPr marL="703666" lvl="1" indent="-457200" algn="just">
              <a:spcAft>
                <a:spcPts val="600"/>
              </a:spcAft>
              <a:buFont typeface="+mj-lt"/>
              <a:buAutoNum type="arabicPeriod"/>
            </a:pPr>
            <a:r>
              <a:rPr lang="en-US" sz="3000" dirty="0">
                <a:solidFill>
                  <a:srgbClr val="051D40"/>
                </a:solidFill>
                <a:latin typeface="Montserrat" panose="00000500000000000000" pitchFamily="2" charset="0"/>
              </a:rPr>
              <a:t>Cho </a:t>
            </a:r>
            <a:r>
              <a:rPr lang="en-US" sz="3000" dirty="0" err="1">
                <a:solidFill>
                  <a:srgbClr val="051D40"/>
                </a:solidFill>
                <a:latin typeface="Montserrat" panose="00000500000000000000" pitchFamily="2" charset="0"/>
              </a:rPr>
              <a:t>phép</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chặn</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xóa</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ngưng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hoạt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động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một</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người</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dùng</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nếu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thấy</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có</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dấu</a:t>
            </a:r>
            <a:r>
              <a:rPr lang="en-US" sz="3000" dirty="0">
                <a:solidFill>
                  <a:srgbClr val="051D40"/>
                </a:solidFill>
                <a:latin typeface="Montserrat" panose="00000500000000000000" pitchFamily="2" charset="0"/>
              </a:rPr>
              <a:t> </a:t>
            </a:r>
            <a:r>
              <a:rPr lang="en-US" sz="3000" dirty="0" err="1">
                <a:solidFill>
                  <a:srgbClr val="051D40"/>
                </a:solidFill>
                <a:latin typeface="Montserrat" panose="00000500000000000000" pitchFamily="2" charset="0"/>
              </a:rPr>
              <a:t>hiệu</a:t>
            </a:r>
            <a:r>
              <a:rPr lang="en-US" sz="3000" dirty="0">
                <a:solidFill>
                  <a:srgbClr val="051D40"/>
                </a:solidFill>
                <a:latin typeface="Montserrat" panose="00000500000000000000" pitchFamily="2" charset="0"/>
              </a:rPr>
              <a:t> vi </a:t>
            </a:r>
            <a:r>
              <a:rPr lang="en-US" sz="3000" dirty="0" err="1">
                <a:solidFill>
                  <a:srgbClr val="051D40"/>
                </a:solidFill>
                <a:latin typeface="Montserrat" panose="00000500000000000000" pitchFamily="2" charset="0"/>
              </a:rPr>
              <a:t>phạm</a:t>
            </a:r>
            <a:r>
              <a:rPr lang="en-US" sz="3000" dirty="0">
                <a:solidFill>
                  <a:srgbClr val="051D40"/>
                </a:solidFill>
                <a:latin typeface="Montserrat" panose="00000500000000000000" pitchFamily="2" charset="0"/>
              </a:rPr>
              <a:t>.</a:t>
            </a:r>
          </a:p>
          <a:p>
            <a:pPr marL="457200" lvl="0" indent="-457200" algn="just">
              <a:spcBef>
                <a:spcPct val="0"/>
              </a:spcBef>
              <a:spcAft>
                <a:spcPts val="600"/>
              </a:spcAft>
              <a:buFont typeface="+mj-lt"/>
              <a:buAutoNum type="arabicPeriod"/>
            </a:pPr>
            <a:endParaRPr lang="en-US" sz="3000" dirty="0">
              <a:solidFill>
                <a:srgbClr val="051D40"/>
              </a:solidFill>
              <a:latin typeface="Montserrat"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anim calcmode="lin" valueType="num">
                                      <p:cBhvr>
                                        <p:cTn id="8"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750"/>
                                        <p:tgtEl>
                                          <p:spTgt spid="11">
                                            <p:txEl>
                                              <p:pRg st="1" end="1"/>
                                            </p:txEl>
                                          </p:spTgt>
                                        </p:tgtEl>
                                      </p:cBhvr>
                                    </p:animEffect>
                                    <p:anim calcmode="lin" valueType="num">
                                      <p:cBhvr>
                                        <p:cTn id="14" dur="7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750"/>
                                        <p:tgtEl>
                                          <p:spTgt spid="11">
                                            <p:txEl>
                                              <p:pRg st="2" end="2"/>
                                            </p:txEl>
                                          </p:spTgt>
                                        </p:tgtEl>
                                      </p:cBhvr>
                                    </p:animEffect>
                                    <p:anim calcmode="lin" valueType="num">
                                      <p:cBhvr>
                                        <p:cTn id="20" dur="7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nodeType="after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750"/>
                                        <p:tgtEl>
                                          <p:spTgt spid="11">
                                            <p:txEl>
                                              <p:pRg st="3" end="3"/>
                                            </p:txEl>
                                          </p:spTgt>
                                        </p:tgtEl>
                                      </p:cBhvr>
                                    </p:animEffect>
                                    <p:anim calcmode="lin" valueType="num">
                                      <p:cBhvr>
                                        <p:cTn id="26" dur="7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7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179804" y="2830611"/>
            <a:ext cx="9928390" cy="4625778"/>
          </a:xfrm>
          <a:prstGeom prst="rect">
            <a:avLst/>
          </a:prstGeom>
        </p:spPr>
        <p:txBody>
          <a:bodyPr lIns="0" tIns="0" rIns="0" bIns="0" rtlCol="0" anchor="t">
            <a:spAutoFit/>
          </a:bodyPr>
          <a:lstStyle/>
          <a:p>
            <a:pPr marL="0" lvl="0" indent="0" algn="ctr">
              <a:lnSpc>
                <a:spcPts val="18560"/>
              </a:lnSpc>
              <a:spcBef>
                <a:spcPct val="0"/>
              </a:spcBef>
            </a:pPr>
            <a:r>
              <a:rPr lang="en-US" sz="13257" dirty="0">
                <a:solidFill>
                  <a:srgbClr val="FFFFFF"/>
                </a:solidFill>
                <a:latin typeface="Montserrat Heavy" panose="020B0604020202020204" charset="0"/>
              </a:rPr>
              <a:t>KỸ THUẬT SỬ DỤNG</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5ADFCAB-A844-B0EC-6279-2CBBDE593DA9}"/>
              </a:ext>
            </a:extLst>
          </p:cNvPr>
          <p:cNvGrpSpPr/>
          <p:nvPr/>
        </p:nvGrpSpPr>
        <p:grpSpPr>
          <a:xfrm>
            <a:off x="5888875" y="900682"/>
            <a:ext cx="6506496" cy="6506496"/>
            <a:chOff x="5888875" y="900682"/>
            <a:chExt cx="6506496" cy="6506496"/>
          </a:xfrm>
        </p:grpSpPr>
        <p:grpSp>
          <p:nvGrpSpPr>
            <p:cNvPr id="3" name="Group 3"/>
            <p:cNvGrpSpPr/>
            <p:nvPr/>
          </p:nvGrpSpPr>
          <p:grpSpPr>
            <a:xfrm>
              <a:off x="5888875" y="900682"/>
              <a:ext cx="6506496" cy="650649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36833" tIns="36833" rIns="36833" bIns="36833" rtlCol="0" anchor="ctr"/>
              <a:lstStyle/>
              <a:p>
                <a:pPr algn="ctr">
                  <a:lnSpc>
                    <a:spcPts val="2660"/>
                  </a:lnSpc>
                  <a:spcBef>
                    <a:spcPct val="0"/>
                  </a:spcBef>
                </a:pPr>
                <a:endParaRPr/>
              </a:p>
            </p:txBody>
          </p:sp>
        </p:grpSp>
        <p:grpSp>
          <p:nvGrpSpPr>
            <p:cNvPr id="6" name="Group 6"/>
            <p:cNvGrpSpPr/>
            <p:nvPr/>
          </p:nvGrpSpPr>
          <p:grpSpPr>
            <a:xfrm>
              <a:off x="6541123" y="1596343"/>
              <a:ext cx="5036867" cy="503686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8" name="TextBox 8"/>
              <p:cNvSpPr txBox="1"/>
              <p:nvPr/>
            </p:nvSpPr>
            <p:spPr>
              <a:xfrm>
                <a:off x="76200" y="38100"/>
                <a:ext cx="660400" cy="698500"/>
              </a:xfrm>
              <a:prstGeom prst="rect">
                <a:avLst/>
              </a:prstGeom>
            </p:spPr>
            <p:txBody>
              <a:bodyPr lIns="36833" tIns="36833" rIns="36833" bIns="36833" rtlCol="0" anchor="ctr"/>
              <a:lstStyle/>
              <a:p>
                <a:pPr algn="ctr">
                  <a:lnSpc>
                    <a:spcPts val="2660"/>
                  </a:lnSpc>
                  <a:spcBef>
                    <a:spcPct val="0"/>
                  </a:spcBef>
                </a:pPr>
                <a:endParaRPr/>
              </a:p>
            </p:txBody>
          </p:sp>
        </p:grpSp>
      </p:grpSp>
      <p:grpSp>
        <p:nvGrpSpPr>
          <p:cNvPr id="24" name="Group 23">
            <a:extLst>
              <a:ext uri="{FF2B5EF4-FFF2-40B4-BE49-F238E27FC236}">
                <a16:creationId xmlns:a16="http://schemas.microsoft.com/office/drawing/2014/main" id="{D5287DA5-5F22-3C5D-922B-52679481349E}"/>
              </a:ext>
            </a:extLst>
          </p:cNvPr>
          <p:cNvGrpSpPr/>
          <p:nvPr/>
        </p:nvGrpSpPr>
        <p:grpSpPr>
          <a:xfrm>
            <a:off x="6161157" y="786818"/>
            <a:ext cx="1619050" cy="1619050"/>
            <a:chOff x="6161157" y="786818"/>
            <a:chExt cx="1619050" cy="1619050"/>
          </a:xfrm>
        </p:grpSpPr>
        <p:sp>
          <p:nvSpPr>
            <p:cNvPr id="9" name="Freeform 9"/>
            <p:cNvSpPr/>
            <p:nvPr/>
          </p:nvSpPr>
          <p:spPr>
            <a:xfrm>
              <a:off x="6161157" y="786818"/>
              <a:ext cx="1619050" cy="1619050"/>
            </a:xfrm>
            <a:custGeom>
              <a:avLst/>
              <a:gdLst/>
              <a:ahLst/>
              <a:cxnLst/>
              <a:rect l="l" t="t" r="r" b="b"/>
              <a:pathLst>
                <a:path w="2158733" h="2158733">
                  <a:moveTo>
                    <a:pt x="0" y="0"/>
                  </a:moveTo>
                  <a:lnTo>
                    <a:pt x="2158733" y="0"/>
                  </a:lnTo>
                  <a:lnTo>
                    <a:pt x="2158733" y="2158733"/>
                  </a:lnTo>
                  <a:lnTo>
                    <a:pt x="0" y="21587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p:cNvSpPr txBox="1"/>
            <p:nvPr/>
          </p:nvSpPr>
          <p:spPr>
            <a:xfrm>
              <a:off x="6326054" y="1105438"/>
              <a:ext cx="1289254" cy="903230"/>
            </a:xfrm>
            <a:prstGeom prst="rect">
              <a:avLst/>
            </a:prstGeom>
          </p:spPr>
          <p:txBody>
            <a:bodyPr lIns="0" tIns="0" rIns="0" bIns="0" rtlCol="0" anchor="t">
              <a:spAutoFit/>
            </a:bodyPr>
            <a:lstStyle/>
            <a:p>
              <a:pPr marL="0" lvl="0" indent="0" algn="ctr">
                <a:lnSpc>
                  <a:spcPts val="7613"/>
                </a:lnSpc>
                <a:spcBef>
                  <a:spcPct val="0"/>
                </a:spcBef>
              </a:pPr>
              <a:r>
                <a:rPr lang="en-US" sz="5438">
                  <a:solidFill>
                    <a:srgbClr val="FDFDFD"/>
                  </a:solidFill>
                  <a:latin typeface="Open Sans Extra Bold"/>
                </a:rPr>
                <a:t>01</a:t>
              </a:r>
            </a:p>
          </p:txBody>
        </p:sp>
      </p:grpSp>
      <p:grpSp>
        <p:nvGrpSpPr>
          <p:cNvPr id="25" name="Group 24">
            <a:extLst>
              <a:ext uri="{FF2B5EF4-FFF2-40B4-BE49-F238E27FC236}">
                <a16:creationId xmlns:a16="http://schemas.microsoft.com/office/drawing/2014/main" id="{4B344114-1E9E-DA42-032F-B4788F2FAE9D}"/>
              </a:ext>
            </a:extLst>
          </p:cNvPr>
          <p:cNvGrpSpPr/>
          <p:nvPr/>
        </p:nvGrpSpPr>
        <p:grpSpPr>
          <a:xfrm>
            <a:off x="10776322" y="786818"/>
            <a:ext cx="1619050" cy="1619050"/>
            <a:chOff x="10776322" y="786818"/>
            <a:chExt cx="1619050" cy="1619050"/>
          </a:xfrm>
        </p:grpSpPr>
        <p:sp>
          <p:nvSpPr>
            <p:cNvPr id="11" name="Freeform 11"/>
            <p:cNvSpPr/>
            <p:nvPr/>
          </p:nvSpPr>
          <p:spPr>
            <a:xfrm>
              <a:off x="10776322" y="786818"/>
              <a:ext cx="1619050" cy="1619050"/>
            </a:xfrm>
            <a:custGeom>
              <a:avLst/>
              <a:gdLst/>
              <a:ahLst/>
              <a:cxnLst/>
              <a:rect l="l" t="t" r="r" b="b"/>
              <a:pathLst>
                <a:path w="2158733" h="2158733">
                  <a:moveTo>
                    <a:pt x="0" y="0"/>
                  </a:moveTo>
                  <a:lnTo>
                    <a:pt x="2158733" y="0"/>
                  </a:lnTo>
                  <a:lnTo>
                    <a:pt x="2158733" y="2158733"/>
                  </a:lnTo>
                  <a:lnTo>
                    <a:pt x="0" y="21587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2" name="TextBox 12"/>
            <p:cNvSpPr txBox="1"/>
            <p:nvPr/>
          </p:nvSpPr>
          <p:spPr>
            <a:xfrm>
              <a:off x="10941220" y="1105438"/>
              <a:ext cx="1289254" cy="903230"/>
            </a:xfrm>
            <a:prstGeom prst="rect">
              <a:avLst/>
            </a:prstGeom>
          </p:spPr>
          <p:txBody>
            <a:bodyPr lIns="0" tIns="0" rIns="0" bIns="0" rtlCol="0" anchor="t">
              <a:spAutoFit/>
            </a:bodyPr>
            <a:lstStyle/>
            <a:p>
              <a:pPr marL="0" lvl="0" indent="0" algn="ctr">
                <a:lnSpc>
                  <a:spcPts val="7613"/>
                </a:lnSpc>
                <a:spcBef>
                  <a:spcPct val="0"/>
                </a:spcBef>
              </a:pPr>
              <a:r>
                <a:rPr lang="en-US" sz="5438">
                  <a:solidFill>
                    <a:srgbClr val="FDFDFD"/>
                  </a:solidFill>
                  <a:latin typeface="Open Sans Extra Bold"/>
                </a:rPr>
                <a:t>02</a:t>
              </a:r>
            </a:p>
          </p:txBody>
        </p:sp>
      </p:grpSp>
      <p:grpSp>
        <p:nvGrpSpPr>
          <p:cNvPr id="28" name="Group 27">
            <a:extLst>
              <a:ext uri="{FF2B5EF4-FFF2-40B4-BE49-F238E27FC236}">
                <a16:creationId xmlns:a16="http://schemas.microsoft.com/office/drawing/2014/main" id="{FC198E91-876A-DAA4-AEB8-6BB90BC843E1}"/>
              </a:ext>
            </a:extLst>
          </p:cNvPr>
          <p:cNvGrpSpPr/>
          <p:nvPr/>
        </p:nvGrpSpPr>
        <p:grpSpPr>
          <a:xfrm>
            <a:off x="5079351" y="4514178"/>
            <a:ext cx="1619050" cy="1619050"/>
            <a:chOff x="5079351" y="4514178"/>
            <a:chExt cx="1619050" cy="1619050"/>
          </a:xfrm>
        </p:grpSpPr>
        <p:sp>
          <p:nvSpPr>
            <p:cNvPr id="13" name="Freeform 13"/>
            <p:cNvSpPr/>
            <p:nvPr/>
          </p:nvSpPr>
          <p:spPr>
            <a:xfrm>
              <a:off x="5079351" y="4514178"/>
              <a:ext cx="1619050" cy="1619050"/>
            </a:xfrm>
            <a:custGeom>
              <a:avLst/>
              <a:gdLst/>
              <a:ahLst/>
              <a:cxnLst/>
              <a:rect l="l" t="t" r="r" b="b"/>
              <a:pathLst>
                <a:path w="2158733" h="2158733">
                  <a:moveTo>
                    <a:pt x="0" y="0"/>
                  </a:moveTo>
                  <a:lnTo>
                    <a:pt x="2158733" y="0"/>
                  </a:lnTo>
                  <a:lnTo>
                    <a:pt x="2158733" y="2158733"/>
                  </a:lnTo>
                  <a:lnTo>
                    <a:pt x="0" y="21587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4" name="TextBox 14"/>
            <p:cNvSpPr txBox="1"/>
            <p:nvPr/>
          </p:nvSpPr>
          <p:spPr>
            <a:xfrm>
              <a:off x="5244248" y="4832798"/>
              <a:ext cx="1289254" cy="903230"/>
            </a:xfrm>
            <a:prstGeom prst="rect">
              <a:avLst/>
            </a:prstGeom>
          </p:spPr>
          <p:txBody>
            <a:bodyPr lIns="0" tIns="0" rIns="0" bIns="0" rtlCol="0" anchor="t">
              <a:spAutoFit/>
            </a:bodyPr>
            <a:lstStyle/>
            <a:p>
              <a:pPr marL="0" lvl="0" indent="0" algn="ctr">
                <a:lnSpc>
                  <a:spcPts val="7613"/>
                </a:lnSpc>
                <a:spcBef>
                  <a:spcPct val="0"/>
                </a:spcBef>
              </a:pPr>
              <a:r>
                <a:rPr lang="en-US" sz="5438">
                  <a:solidFill>
                    <a:srgbClr val="FDFDFD"/>
                  </a:solidFill>
                  <a:latin typeface="Open Sans Extra Bold"/>
                </a:rPr>
                <a:t>05</a:t>
              </a:r>
            </a:p>
          </p:txBody>
        </p:sp>
      </p:grpSp>
      <p:grpSp>
        <p:nvGrpSpPr>
          <p:cNvPr id="26" name="Group 25">
            <a:extLst>
              <a:ext uri="{FF2B5EF4-FFF2-40B4-BE49-F238E27FC236}">
                <a16:creationId xmlns:a16="http://schemas.microsoft.com/office/drawing/2014/main" id="{A4E10A3A-6B8B-4752-9C8E-8FD3C067BAEF}"/>
              </a:ext>
            </a:extLst>
          </p:cNvPr>
          <p:cNvGrpSpPr/>
          <p:nvPr/>
        </p:nvGrpSpPr>
        <p:grpSpPr>
          <a:xfrm>
            <a:off x="11253586" y="4514178"/>
            <a:ext cx="1619050" cy="1619050"/>
            <a:chOff x="11253586" y="4514178"/>
            <a:chExt cx="1619050" cy="1619050"/>
          </a:xfrm>
        </p:grpSpPr>
        <p:sp>
          <p:nvSpPr>
            <p:cNvPr id="15" name="Freeform 15"/>
            <p:cNvSpPr/>
            <p:nvPr/>
          </p:nvSpPr>
          <p:spPr>
            <a:xfrm>
              <a:off x="11253586" y="4514178"/>
              <a:ext cx="1619050" cy="1619050"/>
            </a:xfrm>
            <a:custGeom>
              <a:avLst/>
              <a:gdLst/>
              <a:ahLst/>
              <a:cxnLst/>
              <a:rect l="l" t="t" r="r" b="b"/>
              <a:pathLst>
                <a:path w="2158733" h="2158733">
                  <a:moveTo>
                    <a:pt x="0" y="0"/>
                  </a:moveTo>
                  <a:lnTo>
                    <a:pt x="2158733" y="0"/>
                  </a:lnTo>
                  <a:lnTo>
                    <a:pt x="2158733" y="2158733"/>
                  </a:lnTo>
                  <a:lnTo>
                    <a:pt x="0" y="21587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TextBox 16"/>
            <p:cNvSpPr txBox="1"/>
            <p:nvPr/>
          </p:nvSpPr>
          <p:spPr>
            <a:xfrm>
              <a:off x="11418484" y="4832798"/>
              <a:ext cx="1289254" cy="903230"/>
            </a:xfrm>
            <a:prstGeom prst="rect">
              <a:avLst/>
            </a:prstGeom>
          </p:spPr>
          <p:txBody>
            <a:bodyPr lIns="0" tIns="0" rIns="0" bIns="0" rtlCol="0" anchor="t">
              <a:spAutoFit/>
            </a:bodyPr>
            <a:lstStyle/>
            <a:p>
              <a:pPr marL="0" lvl="0" indent="0" algn="ctr">
                <a:lnSpc>
                  <a:spcPts val="7613"/>
                </a:lnSpc>
                <a:spcBef>
                  <a:spcPct val="0"/>
                </a:spcBef>
              </a:pPr>
              <a:r>
                <a:rPr lang="en-US" sz="5438">
                  <a:solidFill>
                    <a:srgbClr val="FDFDFD"/>
                  </a:solidFill>
                  <a:latin typeface="Open Sans Extra Bold"/>
                </a:rPr>
                <a:t>03</a:t>
              </a:r>
            </a:p>
          </p:txBody>
        </p:sp>
      </p:grpSp>
      <p:grpSp>
        <p:nvGrpSpPr>
          <p:cNvPr id="27" name="Group 26">
            <a:extLst>
              <a:ext uri="{FF2B5EF4-FFF2-40B4-BE49-F238E27FC236}">
                <a16:creationId xmlns:a16="http://schemas.microsoft.com/office/drawing/2014/main" id="{D19CA033-F1AA-DC52-E6FB-7E444BDDFD49}"/>
              </a:ext>
            </a:extLst>
          </p:cNvPr>
          <p:cNvGrpSpPr/>
          <p:nvPr/>
        </p:nvGrpSpPr>
        <p:grpSpPr>
          <a:xfrm>
            <a:off x="8332599" y="6633211"/>
            <a:ext cx="1619050" cy="1619050"/>
            <a:chOff x="8332599" y="6633211"/>
            <a:chExt cx="1619050" cy="1619050"/>
          </a:xfrm>
        </p:grpSpPr>
        <p:sp>
          <p:nvSpPr>
            <p:cNvPr id="17" name="Freeform 17"/>
            <p:cNvSpPr/>
            <p:nvPr/>
          </p:nvSpPr>
          <p:spPr>
            <a:xfrm>
              <a:off x="8332599" y="6633211"/>
              <a:ext cx="1619050" cy="1619050"/>
            </a:xfrm>
            <a:custGeom>
              <a:avLst/>
              <a:gdLst/>
              <a:ahLst/>
              <a:cxnLst/>
              <a:rect l="l" t="t" r="r" b="b"/>
              <a:pathLst>
                <a:path w="2158733" h="2158733">
                  <a:moveTo>
                    <a:pt x="0" y="0"/>
                  </a:moveTo>
                  <a:lnTo>
                    <a:pt x="2158733" y="0"/>
                  </a:lnTo>
                  <a:lnTo>
                    <a:pt x="2158733" y="2158732"/>
                  </a:lnTo>
                  <a:lnTo>
                    <a:pt x="0" y="215873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8" name="TextBox 18"/>
            <p:cNvSpPr txBox="1"/>
            <p:nvPr/>
          </p:nvSpPr>
          <p:spPr>
            <a:xfrm>
              <a:off x="8497496" y="6951830"/>
              <a:ext cx="1289254" cy="903230"/>
            </a:xfrm>
            <a:prstGeom prst="rect">
              <a:avLst/>
            </a:prstGeom>
          </p:spPr>
          <p:txBody>
            <a:bodyPr lIns="0" tIns="0" rIns="0" bIns="0" rtlCol="0" anchor="t">
              <a:spAutoFit/>
            </a:bodyPr>
            <a:lstStyle/>
            <a:p>
              <a:pPr marL="0" lvl="0" indent="0" algn="ctr">
                <a:lnSpc>
                  <a:spcPts val="7613"/>
                </a:lnSpc>
                <a:spcBef>
                  <a:spcPct val="0"/>
                </a:spcBef>
              </a:pPr>
              <a:r>
                <a:rPr lang="en-US" sz="5438">
                  <a:solidFill>
                    <a:srgbClr val="FDFDFD"/>
                  </a:solidFill>
                  <a:latin typeface="Open Sans Extra Bold"/>
                </a:rPr>
                <a:t>04</a:t>
              </a:r>
            </a:p>
          </p:txBody>
        </p:sp>
      </p:grpSp>
      <p:sp>
        <p:nvSpPr>
          <p:cNvPr id="19" name="TextBox 19"/>
          <p:cNvSpPr txBox="1"/>
          <p:nvPr/>
        </p:nvSpPr>
        <p:spPr>
          <a:xfrm>
            <a:off x="972663" y="372253"/>
            <a:ext cx="4921550" cy="1650134"/>
          </a:xfrm>
          <a:prstGeom prst="rect">
            <a:avLst/>
          </a:prstGeom>
        </p:spPr>
        <p:txBody>
          <a:bodyPr lIns="0" tIns="0" rIns="0" bIns="0" rtlCol="0" anchor="t">
            <a:spAutoFit/>
          </a:bodyPr>
          <a:lstStyle/>
          <a:p>
            <a:pPr marL="0" lvl="0" indent="0" algn="r">
              <a:lnSpc>
                <a:spcPts val="6697"/>
              </a:lnSpc>
              <a:spcBef>
                <a:spcPct val="0"/>
              </a:spcBef>
            </a:pPr>
            <a:r>
              <a:rPr lang="en-US" sz="4784" dirty="0">
                <a:solidFill>
                  <a:srgbClr val="000000"/>
                </a:solidFill>
                <a:latin typeface="Montserrat Bold" panose="00000800000000000000" pitchFamily="2" charset="0"/>
              </a:rPr>
              <a:t>Background Study</a:t>
            </a:r>
          </a:p>
        </p:txBody>
      </p:sp>
      <p:sp>
        <p:nvSpPr>
          <p:cNvPr id="20" name="TextBox 20"/>
          <p:cNvSpPr txBox="1"/>
          <p:nvPr/>
        </p:nvSpPr>
        <p:spPr>
          <a:xfrm>
            <a:off x="4897993" y="8395133"/>
            <a:ext cx="8492013" cy="1650134"/>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000000"/>
                </a:solidFill>
                <a:latin typeface="Montserrat Bold" panose="00000800000000000000" pitchFamily="2" charset="0"/>
              </a:rPr>
              <a:t>Observation and ethnographic Studies</a:t>
            </a:r>
          </a:p>
        </p:txBody>
      </p:sp>
      <p:sp>
        <p:nvSpPr>
          <p:cNvPr id="21" name="TextBox 21"/>
          <p:cNvSpPr txBox="1"/>
          <p:nvPr/>
        </p:nvSpPr>
        <p:spPr>
          <a:xfrm>
            <a:off x="0" y="4447958"/>
            <a:ext cx="4921550" cy="1650134"/>
          </a:xfrm>
          <a:prstGeom prst="rect">
            <a:avLst/>
          </a:prstGeom>
        </p:spPr>
        <p:txBody>
          <a:bodyPr lIns="0" tIns="0" rIns="0" bIns="0" rtlCol="0" anchor="t">
            <a:spAutoFit/>
          </a:bodyPr>
          <a:lstStyle/>
          <a:p>
            <a:pPr marL="0" lvl="0" indent="0" algn="r">
              <a:lnSpc>
                <a:spcPts val="6697"/>
              </a:lnSpc>
              <a:spcBef>
                <a:spcPct val="0"/>
              </a:spcBef>
            </a:pPr>
            <a:r>
              <a:rPr lang="en-US" sz="4784" dirty="0">
                <a:solidFill>
                  <a:srgbClr val="000000"/>
                </a:solidFill>
                <a:latin typeface="Montserrat Bold" panose="00000800000000000000" pitchFamily="2" charset="0"/>
              </a:rPr>
              <a:t>Knowledge Reuse</a:t>
            </a:r>
          </a:p>
        </p:txBody>
      </p:sp>
      <p:sp>
        <p:nvSpPr>
          <p:cNvPr id="22" name="TextBox 22"/>
          <p:cNvSpPr txBox="1"/>
          <p:nvPr/>
        </p:nvSpPr>
        <p:spPr>
          <a:xfrm>
            <a:off x="12991917" y="4871821"/>
            <a:ext cx="4921550" cy="802409"/>
          </a:xfrm>
          <a:prstGeom prst="rect">
            <a:avLst/>
          </a:prstGeom>
        </p:spPr>
        <p:txBody>
          <a:bodyPr lIns="0" tIns="0" rIns="0" bIns="0" rtlCol="0" anchor="t">
            <a:spAutoFit/>
          </a:bodyPr>
          <a:lstStyle/>
          <a:p>
            <a:pPr marL="0" lvl="0" indent="0" algn="just">
              <a:lnSpc>
                <a:spcPts val="6697"/>
              </a:lnSpc>
              <a:spcBef>
                <a:spcPct val="0"/>
              </a:spcBef>
            </a:pPr>
            <a:r>
              <a:rPr lang="en-US" sz="4784" dirty="0">
                <a:solidFill>
                  <a:srgbClr val="000000"/>
                </a:solidFill>
                <a:latin typeface="Montserrat Bold" panose="00000800000000000000" pitchFamily="2" charset="0"/>
              </a:rPr>
              <a:t>Interviews</a:t>
            </a:r>
          </a:p>
        </p:txBody>
      </p:sp>
      <p:sp>
        <p:nvSpPr>
          <p:cNvPr id="23" name="TextBox 23"/>
          <p:cNvSpPr txBox="1"/>
          <p:nvPr/>
        </p:nvSpPr>
        <p:spPr>
          <a:xfrm>
            <a:off x="12451640" y="396689"/>
            <a:ext cx="5755576" cy="1655261"/>
          </a:xfrm>
          <a:prstGeom prst="rect">
            <a:avLst/>
          </a:prstGeom>
        </p:spPr>
        <p:txBody>
          <a:bodyPr wrap="square" lIns="0" tIns="0" rIns="0" bIns="0" rtlCol="0" anchor="t">
            <a:spAutoFit/>
          </a:bodyPr>
          <a:lstStyle/>
          <a:p>
            <a:pPr marL="0" lvl="0" indent="0" algn="just">
              <a:lnSpc>
                <a:spcPts val="6697"/>
              </a:lnSpc>
              <a:spcBef>
                <a:spcPct val="0"/>
              </a:spcBef>
            </a:pPr>
            <a:r>
              <a:rPr lang="en-US" sz="4784" dirty="0">
                <a:solidFill>
                  <a:srgbClr val="000000"/>
                </a:solidFill>
                <a:latin typeface="Montserrat Bold" panose="00000800000000000000" pitchFamily="2" charset="0"/>
              </a:rPr>
              <a:t>Data Collections, Questions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righ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941233" y="455889"/>
            <a:ext cx="6760246" cy="1308050"/>
          </a:xfrm>
          <a:prstGeom prst="rect">
            <a:avLst/>
          </a:prstGeom>
        </p:spPr>
        <p:txBody>
          <a:bodyPr lIns="0" tIns="0" rIns="0" bIns="0" rtlCol="0" anchor="t">
            <a:spAutoFit/>
          </a:bodyPr>
          <a:lstStyle/>
          <a:p>
            <a:pPr>
              <a:lnSpc>
                <a:spcPts val="10248"/>
              </a:lnSpc>
              <a:spcBef>
                <a:spcPct val="0"/>
              </a:spcBef>
            </a:pPr>
            <a:r>
              <a:rPr lang="en-US" sz="8800">
                <a:solidFill>
                  <a:srgbClr val="051D40"/>
                </a:solidFill>
                <a:latin typeface="Open Sans Extra Bold"/>
              </a:rPr>
              <a:t>Tổng quan</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2"/>
            <a:stretch>
              <a:fillRect l="-2387" r="-2387"/>
            </a:stretch>
          </a:blipFill>
        </p:spPr>
        <p:txBody>
          <a:bodyPr/>
          <a:lstStyle/>
          <a:p>
            <a:endParaRPr lang="en-US"/>
          </a:p>
        </p:txBody>
      </p:sp>
      <p:grpSp>
        <p:nvGrpSpPr>
          <p:cNvPr id="25" name="Group 24">
            <a:extLst>
              <a:ext uri="{FF2B5EF4-FFF2-40B4-BE49-F238E27FC236}">
                <a16:creationId xmlns:a16="http://schemas.microsoft.com/office/drawing/2014/main" id="{F46D7716-7428-395F-E478-E508C8E8ABD8}"/>
              </a:ext>
            </a:extLst>
          </p:cNvPr>
          <p:cNvGrpSpPr/>
          <p:nvPr/>
        </p:nvGrpSpPr>
        <p:grpSpPr>
          <a:xfrm>
            <a:off x="2941233" y="2336871"/>
            <a:ext cx="5247072" cy="1146082"/>
            <a:chOff x="2941233" y="2336871"/>
            <a:chExt cx="5247072" cy="1146082"/>
          </a:xfrm>
        </p:grpSpPr>
        <p:sp>
          <p:nvSpPr>
            <p:cNvPr id="9" name="Freeform 9"/>
            <p:cNvSpPr/>
            <p:nvPr/>
          </p:nvSpPr>
          <p:spPr>
            <a:xfrm rot="5400000">
              <a:off x="2912435" y="245139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3535785" y="2336871"/>
              <a:ext cx="4652520" cy="1146082"/>
            </a:xfrm>
            <a:prstGeom prst="rect">
              <a:avLst/>
            </a:prstGeom>
          </p:spPr>
          <p:txBody>
            <a:bodyPr lIns="0" tIns="0" rIns="0" bIns="0" rtlCol="0" anchor="t">
              <a:spAutoFit/>
            </a:bodyPr>
            <a:lstStyle/>
            <a:p>
              <a:pPr>
                <a:lnSpc>
                  <a:spcPts val="4555"/>
                </a:lnSpc>
                <a:spcBef>
                  <a:spcPct val="0"/>
                </a:spcBef>
              </a:pPr>
              <a:r>
                <a:rPr lang="en-US" sz="3253" spc="-65" dirty="0" err="1">
                  <a:solidFill>
                    <a:srgbClr val="051D40"/>
                  </a:solidFill>
                  <a:latin typeface="Montserrat Bold" panose="00000800000000000000" pitchFamily="2" charset="0"/>
                </a:rPr>
                <a:t>Khảo</a:t>
              </a:r>
              <a:r>
                <a:rPr lang="en-US" sz="3253" spc="-65" dirty="0">
                  <a:solidFill>
                    <a:srgbClr val="051D40"/>
                  </a:solidFill>
                  <a:latin typeface="Montserrat Bold" panose="00000800000000000000" pitchFamily="2" charset="0"/>
                </a:rPr>
                <a:t> </a:t>
              </a:r>
              <a:r>
                <a:rPr lang="en-US" sz="3253" spc="-65" dirty="0" err="1">
                  <a:solidFill>
                    <a:srgbClr val="051D40"/>
                  </a:solidFill>
                  <a:latin typeface="Montserrat Bold" panose="00000800000000000000" pitchFamily="2" charset="0"/>
                </a:rPr>
                <a:t>sát</a:t>
              </a:r>
              <a:r>
                <a:rPr lang="en-US" sz="3253" spc="-65" dirty="0">
                  <a:solidFill>
                    <a:srgbClr val="051D40"/>
                  </a:solidFill>
                  <a:latin typeface="Montserrat Bold" panose="00000800000000000000" pitchFamily="2" charset="0"/>
                </a:rPr>
                <a:t> </a:t>
              </a:r>
              <a:r>
                <a:rPr lang="en-US" sz="3253" spc="-65" dirty="0" err="1">
                  <a:solidFill>
                    <a:srgbClr val="051D40"/>
                  </a:solidFill>
                  <a:latin typeface="Montserrat Bold" panose="00000800000000000000" pitchFamily="2" charset="0"/>
                </a:rPr>
                <a:t>hệ</a:t>
              </a:r>
              <a:r>
                <a:rPr lang="en-US" sz="3253" spc="-65" dirty="0">
                  <a:solidFill>
                    <a:srgbClr val="051D40"/>
                  </a:solidFill>
                  <a:latin typeface="Montserrat Bold" panose="00000800000000000000" pitchFamily="2" charset="0"/>
                </a:rPr>
                <a:t> </a:t>
              </a:r>
              <a:r>
                <a:rPr lang="en-US" sz="3253" spc="-65" dirty="0" err="1">
                  <a:solidFill>
                    <a:srgbClr val="051D40"/>
                  </a:solidFill>
                  <a:latin typeface="Montserrat Bold" panose="00000800000000000000" pitchFamily="2" charset="0"/>
                </a:rPr>
                <a:t>thống</a:t>
              </a:r>
              <a:r>
                <a:rPr lang="en-US" sz="3253" spc="-65" dirty="0">
                  <a:solidFill>
                    <a:srgbClr val="051D40"/>
                  </a:solidFill>
                  <a:latin typeface="Montserrat Bold" panose="00000800000000000000" pitchFamily="2" charset="0"/>
                </a:rPr>
                <a:t> </a:t>
              </a:r>
              <a:r>
                <a:rPr lang="en-US" sz="3253" spc="-65" dirty="0" err="1">
                  <a:solidFill>
                    <a:srgbClr val="051D40"/>
                  </a:solidFill>
                  <a:latin typeface="Montserrat Bold" panose="00000800000000000000" pitchFamily="2" charset="0"/>
                </a:rPr>
                <a:t>hiện</a:t>
              </a:r>
              <a:r>
                <a:rPr lang="en-US" sz="3253" spc="-65" dirty="0">
                  <a:solidFill>
                    <a:srgbClr val="051D40"/>
                  </a:solidFill>
                  <a:latin typeface="Montserrat Bold" panose="00000800000000000000" pitchFamily="2" charset="0"/>
                </a:rPr>
                <a:t> </a:t>
              </a:r>
              <a:r>
                <a:rPr lang="en-US" sz="3253" spc="-65" dirty="0" err="1">
                  <a:solidFill>
                    <a:srgbClr val="051D40"/>
                  </a:solidFill>
                  <a:latin typeface="Montserrat Bold" panose="00000800000000000000" pitchFamily="2" charset="0"/>
                </a:rPr>
                <a:t>thời</a:t>
              </a:r>
              <a:r>
                <a:rPr lang="en-US" sz="3253" spc="-65" dirty="0">
                  <a:solidFill>
                    <a:srgbClr val="051D40"/>
                  </a:solidFill>
                  <a:latin typeface="Montserrat Bold" panose="00000800000000000000" pitchFamily="2" charset="0"/>
                </a:rPr>
                <a:t> system-as-in</a:t>
              </a:r>
            </a:p>
          </p:txBody>
        </p:sp>
      </p:grpSp>
      <p:sp>
        <p:nvSpPr>
          <p:cNvPr id="12" name="TextBox 12"/>
          <p:cNvSpPr txBox="1"/>
          <p:nvPr/>
        </p:nvSpPr>
        <p:spPr>
          <a:xfrm>
            <a:off x="8950295" y="2683191"/>
            <a:ext cx="660851" cy="564257"/>
          </a:xfrm>
          <a:prstGeom prst="rect">
            <a:avLst/>
          </a:prstGeom>
        </p:spPr>
        <p:txBody>
          <a:bodyPr lIns="0" tIns="0" rIns="0" bIns="0" rtlCol="0" anchor="t">
            <a:spAutoFit/>
          </a:bodyPr>
          <a:lstStyle/>
          <a:p>
            <a:pPr algn="r">
              <a:lnSpc>
                <a:spcPts val="3995"/>
              </a:lnSpc>
              <a:spcBef>
                <a:spcPct val="0"/>
              </a:spcBef>
            </a:pPr>
            <a:r>
              <a:rPr lang="en-US" sz="5000" spc="-57" dirty="0">
                <a:solidFill>
                  <a:srgbClr val="051D40"/>
                </a:solidFill>
                <a:latin typeface="Poppins"/>
              </a:rPr>
              <a:t>01</a:t>
            </a:r>
          </a:p>
        </p:txBody>
      </p:sp>
      <p:grpSp>
        <p:nvGrpSpPr>
          <p:cNvPr id="26" name="Group 25">
            <a:extLst>
              <a:ext uri="{FF2B5EF4-FFF2-40B4-BE49-F238E27FC236}">
                <a16:creationId xmlns:a16="http://schemas.microsoft.com/office/drawing/2014/main" id="{F0334FDC-781E-8F29-651B-07FA7A9B5C65}"/>
              </a:ext>
            </a:extLst>
          </p:cNvPr>
          <p:cNvGrpSpPr/>
          <p:nvPr/>
        </p:nvGrpSpPr>
        <p:grpSpPr>
          <a:xfrm>
            <a:off x="2941233" y="3839345"/>
            <a:ext cx="5247072" cy="1110521"/>
            <a:chOff x="2941233" y="3839345"/>
            <a:chExt cx="5247072" cy="1110521"/>
          </a:xfrm>
        </p:grpSpPr>
        <p:sp>
          <p:nvSpPr>
            <p:cNvPr id="14" name="Freeform 14"/>
            <p:cNvSpPr/>
            <p:nvPr/>
          </p:nvSpPr>
          <p:spPr>
            <a:xfrm rot="5400000">
              <a:off x="2912435" y="412806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3535785" y="3839345"/>
              <a:ext cx="4652520" cy="1110521"/>
            </a:xfrm>
            <a:prstGeom prst="rect">
              <a:avLst/>
            </a:prstGeom>
          </p:spPr>
          <p:txBody>
            <a:bodyPr lIns="0" tIns="0" rIns="0" bIns="0" rtlCol="0" anchor="t">
              <a:spAutoFit/>
            </a:bodyPr>
            <a:lstStyle/>
            <a:p>
              <a:pPr>
                <a:lnSpc>
                  <a:spcPts val="4415"/>
                </a:lnSpc>
                <a:spcBef>
                  <a:spcPct val="0"/>
                </a:spcBef>
              </a:pPr>
              <a:r>
                <a:rPr lang="en-US" sz="3153" spc="-63" dirty="0" err="1">
                  <a:solidFill>
                    <a:srgbClr val="051D40"/>
                  </a:solidFill>
                  <a:latin typeface="Montserrat Bold" panose="00000800000000000000" pitchFamily="2" charset="0"/>
                </a:rPr>
                <a:t>Đề</a:t>
              </a:r>
              <a:r>
                <a:rPr lang="en-US" sz="3153" spc="-63" dirty="0">
                  <a:solidFill>
                    <a:srgbClr val="051D40"/>
                  </a:solidFill>
                  <a:latin typeface="Montserrat Bold" panose="00000800000000000000" pitchFamily="2" charset="0"/>
                </a:rPr>
                <a:t> </a:t>
              </a:r>
              <a:r>
                <a:rPr lang="en-US" sz="3153" spc="-63" dirty="0" err="1">
                  <a:solidFill>
                    <a:srgbClr val="051D40"/>
                  </a:solidFill>
                  <a:latin typeface="Montserrat Bold" panose="00000800000000000000" pitchFamily="2" charset="0"/>
                </a:rPr>
                <a:t>xuất</a:t>
              </a:r>
              <a:r>
                <a:rPr lang="en-US" sz="3153" spc="-63" dirty="0">
                  <a:solidFill>
                    <a:srgbClr val="051D40"/>
                  </a:solidFill>
                  <a:latin typeface="Montserrat Bold" panose="00000800000000000000" pitchFamily="2" charset="0"/>
                </a:rPr>
                <a:t> </a:t>
              </a:r>
              <a:r>
                <a:rPr lang="en-US" sz="3153" spc="-63" dirty="0" err="1">
                  <a:solidFill>
                    <a:srgbClr val="051D40"/>
                  </a:solidFill>
                  <a:latin typeface="Montserrat Bold" panose="00000800000000000000" pitchFamily="2" charset="0"/>
                </a:rPr>
                <a:t>hệ</a:t>
              </a:r>
              <a:r>
                <a:rPr lang="en-US" sz="3153" spc="-63" dirty="0">
                  <a:solidFill>
                    <a:srgbClr val="051D40"/>
                  </a:solidFill>
                  <a:latin typeface="Montserrat Bold" panose="00000800000000000000" pitchFamily="2" charset="0"/>
                </a:rPr>
                <a:t> </a:t>
              </a:r>
              <a:r>
                <a:rPr lang="en-US" sz="3153" spc="-63" dirty="0" err="1">
                  <a:solidFill>
                    <a:srgbClr val="051D40"/>
                  </a:solidFill>
                  <a:latin typeface="Montserrat Bold" panose="00000800000000000000" pitchFamily="2" charset="0"/>
                </a:rPr>
                <a:t>thống</a:t>
              </a:r>
              <a:r>
                <a:rPr lang="en-US" sz="3153" spc="-63" dirty="0">
                  <a:solidFill>
                    <a:srgbClr val="051D40"/>
                  </a:solidFill>
                  <a:latin typeface="Montserrat Bold" panose="00000800000000000000" pitchFamily="2" charset="0"/>
                </a:rPr>
                <a:t> </a:t>
              </a:r>
              <a:r>
                <a:rPr lang="en-US" sz="3153" spc="-63" dirty="0" err="1">
                  <a:solidFill>
                    <a:srgbClr val="051D40"/>
                  </a:solidFill>
                  <a:latin typeface="Montserrat Bold" panose="00000800000000000000" pitchFamily="2" charset="0"/>
                </a:rPr>
                <a:t>mới</a:t>
              </a:r>
              <a:r>
                <a:rPr lang="en-US" sz="3153" spc="-63" dirty="0">
                  <a:solidFill>
                    <a:srgbClr val="051D40"/>
                  </a:solidFill>
                  <a:latin typeface="Montserrat Bold" panose="00000800000000000000" pitchFamily="2" charset="0"/>
                </a:rPr>
                <a:t> system-to-be</a:t>
              </a:r>
            </a:p>
          </p:txBody>
        </p:sp>
      </p:grpSp>
      <p:sp>
        <p:nvSpPr>
          <p:cNvPr id="16" name="TextBox 16"/>
          <p:cNvSpPr txBox="1"/>
          <p:nvPr/>
        </p:nvSpPr>
        <p:spPr>
          <a:xfrm>
            <a:off x="9038969" y="4166700"/>
            <a:ext cx="764223" cy="564257"/>
          </a:xfrm>
          <a:prstGeom prst="rect">
            <a:avLst/>
          </a:prstGeom>
        </p:spPr>
        <p:txBody>
          <a:bodyPr wrap="square" lIns="0" tIns="0" rIns="0" bIns="0" rtlCol="0" anchor="t">
            <a:spAutoFit/>
          </a:bodyPr>
          <a:lstStyle/>
          <a:p>
            <a:pPr algn="r">
              <a:lnSpc>
                <a:spcPts val="3995"/>
              </a:lnSpc>
              <a:spcBef>
                <a:spcPct val="0"/>
              </a:spcBef>
            </a:pPr>
            <a:r>
              <a:rPr lang="en-US" sz="5000" spc="-57" dirty="0">
                <a:solidFill>
                  <a:srgbClr val="051D40"/>
                </a:solidFill>
                <a:latin typeface="Poppins"/>
              </a:rPr>
              <a:t>02</a:t>
            </a:r>
          </a:p>
        </p:txBody>
      </p:sp>
      <p:grpSp>
        <p:nvGrpSpPr>
          <p:cNvPr id="27" name="Group 26">
            <a:extLst>
              <a:ext uri="{FF2B5EF4-FFF2-40B4-BE49-F238E27FC236}">
                <a16:creationId xmlns:a16="http://schemas.microsoft.com/office/drawing/2014/main" id="{F07BCE9E-D939-4136-A889-4E3C8A92F344}"/>
              </a:ext>
            </a:extLst>
          </p:cNvPr>
          <p:cNvGrpSpPr/>
          <p:nvPr/>
        </p:nvGrpSpPr>
        <p:grpSpPr>
          <a:xfrm>
            <a:off x="2941233" y="5177719"/>
            <a:ext cx="5414541" cy="1527716"/>
            <a:chOff x="2941233" y="5177719"/>
            <a:chExt cx="5414541" cy="1527716"/>
          </a:xfrm>
        </p:grpSpPr>
        <p:sp>
          <p:nvSpPr>
            <p:cNvPr id="13" name="TextBox 13"/>
            <p:cNvSpPr txBox="1"/>
            <p:nvPr/>
          </p:nvSpPr>
          <p:spPr>
            <a:xfrm>
              <a:off x="3535785" y="5177719"/>
              <a:ext cx="4819989" cy="1527716"/>
            </a:xfrm>
            <a:prstGeom prst="rect">
              <a:avLst/>
            </a:prstGeom>
          </p:spPr>
          <p:txBody>
            <a:bodyPr lIns="0" tIns="0" rIns="0" bIns="0" rtlCol="0" anchor="t">
              <a:spAutoFit/>
            </a:bodyPr>
            <a:lstStyle/>
            <a:p>
              <a:pPr>
                <a:lnSpc>
                  <a:spcPts val="3995"/>
                </a:lnSpc>
                <a:spcBef>
                  <a:spcPct val="0"/>
                </a:spcBef>
              </a:pPr>
              <a:r>
                <a:rPr lang="en-US" sz="2853" spc="-57" dirty="0" err="1">
                  <a:solidFill>
                    <a:srgbClr val="051D40"/>
                  </a:solidFill>
                  <a:latin typeface="Montserrat Bold" panose="00000800000000000000" pitchFamily="2" charset="0"/>
                </a:rPr>
                <a:t>Các</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nhu</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cầu</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thực</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sự</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của</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các</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bên</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liên</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quan</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trong</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hệ</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thống</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mới</a:t>
              </a:r>
              <a:endParaRPr lang="en-US" sz="2853" spc="-57" dirty="0">
                <a:solidFill>
                  <a:srgbClr val="051D40"/>
                </a:solidFill>
                <a:latin typeface="Montserrat Bold" panose="00000800000000000000" pitchFamily="2" charset="0"/>
              </a:endParaRPr>
            </a:p>
          </p:txBody>
        </p:sp>
        <p:sp>
          <p:nvSpPr>
            <p:cNvPr id="18" name="Freeform 18"/>
            <p:cNvSpPr/>
            <p:nvPr/>
          </p:nvSpPr>
          <p:spPr>
            <a:xfrm rot="5400000">
              <a:off x="2912435" y="5502301"/>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20" name="TextBox 20"/>
          <p:cNvSpPr txBox="1"/>
          <p:nvPr/>
        </p:nvSpPr>
        <p:spPr>
          <a:xfrm>
            <a:off x="9119314" y="5741465"/>
            <a:ext cx="764223" cy="564257"/>
          </a:xfrm>
          <a:prstGeom prst="rect">
            <a:avLst/>
          </a:prstGeom>
        </p:spPr>
        <p:txBody>
          <a:bodyPr wrap="square" lIns="0" tIns="0" rIns="0" bIns="0" rtlCol="0" anchor="t">
            <a:spAutoFit/>
          </a:bodyPr>
          <a:lstStyle/>
          <a:p>
            <a:pPr algn="r">
              <a:lnSpc>
                <a:spcPts val="3995"/>
              </a:lnSpc>
              <a:spcBef>
                <a:spcPct val="0"/>
              </a:spcBef>
            </a:pPr>
            <a:r>
              <a:rPr lang="en-US" sz="5000" spc="-57">
                <a:solidFill>
                  <a:srgbClr val="051D40"/>
                </a:solidFill>
                <a:latin typeface="Poppins"/>
              </a:rPr>
              <a:t>03</a:t>
            </a:r>
          </a:p>
        </p:txBody>
      </p:sp>
      <p:grpSp>
        <p:nvGrpSpPr>
          <p:cNvPr id="28" name="Group 27">
            <a:extLst>
              <a:ext uri="{FF2B5EF4-FFF2-40B4-BE49-F238E27FC236}">
                <a16:creationId xmlns:a16="http://schemas.microsoft.com/office/drawing/2014/main" id="{1591754F-798F-9A00-54BD-9B649ADEC3B3}"/>
              </a:ext>
            </a:extLst>
          </p:cNvPr>
          <p:cNvGrpSpPr/>
          <p:nvPr/>
        </p:nvGrpSpPr>
        <p:grpSpPr>
          <a:xfrm>
            <a:off x="2858719" y="6847738"/>
            <a:ext cx="5735441" cy="2539028"/>
            <a:chOff x="2941233" y="6960093"/>
            <a:chExt cx="5735441" cy="2539028"/>
          </a:xfrm>
        </p:grpSpPr>
        <p:sp>
          <p:nvSpPr>
            <p:cNvPr id="17" name="TextBox 17"/>
            <p:cNvSpPr txBox="1"/>
            <p:nvPr/>
          </p:nvSpPr>
          <p:spPr>
            <a:xfrm>
              <a:off x="3526260" y="6960093"/>
              <a:ext cx="5150414" cy="2539028"/>
            </a:xfrm>
            <a:prstGeom prst="rect">
              <a:avLst/>
            </a:prstGeom>
          </p:spPr>
          <p:txBody>
            <a:bodyPr lIns="0" tIns="0" rIns="0" bIns="0" rtlCol="0" anchor="t">
              <a:spAutoFit/>
            </a:bodyPr>
            <a:lstStyle/>
            <a:p>
              <a:pPr>
                <a:lnSpc>
                  <a:spcPts val="3995"/>
                </a:lnSpc>
              </a:pPr>
              <a:r>
                <a:rPr lang="en-US" sz="2853" spc="-57" dirty="0" err="1">
                  <a:solidFill>
                    <a:srgbClr val="051D40"/>
                  </a:solidFill>
                  <a:latin typeface="Montserrat Bold" panose="00000800000000000000" pitchFamily="2" charset="0"/>
                </a:rPr>
                <a:t>Một</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số</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tùy</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chọn</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của</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hệ</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thống</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mới</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đáp</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ứng</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được</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các</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nhu</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cầu</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của</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các</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bên</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liên</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quan</a:t>
              </a:r>
              <a:endParaRPr lang="en-US" sz="2853" spc="-57" dirty="0">
                <a:solidFill>
                  <a:srgbClr val="051D40"/>
                </a:solidFill>
                <a:latin typeface="Montserrat Bold" panose="00000800000000000000" pitchFamily="2" charset="0"/>
              </a:endParaRPr>
            </a:p>
            <a:p>
              <a:pPr>
                <a:lnSpc>
                  <a:spcPts val="3995"/>
                </a:lnSpc>
                <a:spcBef>
                  <a:spcPct val="0"/>
                </a:spcBef>
              </a:pPr>
              <a:endParaRPr lang="en-US" sz="2853" spc="-57" dirty="0">
                <a:solidFill>
                  <a:srgbClr val="051D40"/>
                </a:solidFill>
                <a:latin typeface="Poppins"/>
              </a:endParaRPr>
            </a:p>
          </p:txBody>
        </p:sp>
        <p:sp>
          <p:nvSpPr>
            <p:cNvPr id="21" name="Freeform 21"/>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22" name="TextBox 22"/>
          <p:cNvSpPr txBox="1"/>
          <p:nvPr/>
        </p:nvSpPr>
        <p:spPr>
          <a:xfrm>
            <a:off x="8950295" y="7451354"/>
            <a:ext cx="941572" cy="564257"/>
          </a:xfrm>
          <a:prstGeom prst="rect">
            <a:avLst/>
          </a:prstGeom>
        </p:spPr>
        <p:txBody>
          <a:bodyPr wrap="square" lIns="0" tIns="0" rIns="0" bIns="0" rtlCol="0" anchor="t">
            <a:spAutoFit/>
          </a:bodyPr>
          <a:lstStyle/>
          <a:p>
            <a:pPr algn="r">
              <a:lnSpc>
                <a:spcPts val="3995"/>
              </a:lnSpc>
              <a:spcBef>
                <a:spcPct val="0"/>
              </a:spcBef>
            </a:pPr>
            <a:r>
              <a:rPr lang="en-US" sz="5000" spc="-57">
                <a:solidFill>
                  <a:srgbClr val="051D40"/>
                </a:solidFill>
                <a:latin typeface="Poppins"/>
              </a:rPr>
              <a:t>04</a:t>
            </a:r>
          </a:p>
        </p:txBody>
      </p:sp>
      <p:grpSp>
        <p:nvGrpSpPr>
          <p:cNvPr id="29" name="Group 28">
            <a:extLst>
              <a:ext uri="{FF2B5EF4-FFF2-40B4-BE49-F238E27FC236}">
                <a16:creationId xmlns:a16="http://schemas.microsoft.com/office/drawing/2014/main" id="{6FD6A2F7-49C8-E8A3-304F-0D532DD278AF}"/>
              </a:ext>
            </a:extLst>
          </p:cNvPr>
          <p:cNvGrpSpPr/>
          <p:nvPr/>
        </p:nvGrpSpPr>
        <p:grpSpPr>
          <a:xfrm>
            <a:off x="2911075" y="9170953"/>
            <a:ext cx="5194920" cy="563487"/>
            <a:chOff x="2911075" y="9170953"/>
            <a:chExt cx="5194920" cy="563487"/>
          </a:xfrm>
        </p:grpSpPr>
        <p:sp>
          <p:nvSpPr>
            <p:cNvPr id="19" name="TextBox 19"/>
            <p:cNvSpPr txBox="1"/>
            <p:nvPr/>
          </p:nvSpPr>
          <p:spPr>
            <a:xfrm>
              <a:off x="3526260" y="9170953"/>
              <a:ext cx="4579735" cy="475130"/>
            </a:xfrm>
            <a:prstGeom prst="rect">
              <a:avLst/>
            </a:prstGeom>
          </p:spPr>
          <p:txBody>
            <a:bodyPr lIns="0" tIns="0" rIns="0" bIns="0" rtlCol="0" anchor="t">
              <a:spAutoFit/>
            </a:bodyPr>
            <a:lstStyle/>
            <a:p>
              <a:pPr>
                <a:lnSpc>
                  <a:spcPts val="3995"/>
                </a:lnSpc>
                <a:spcBef>
                  <a:spcPct val="0"/>
                </a:spcBef>
              </a:pPr>
              <a:r>
                <a:rPr lang="en-US" sz="2853" spc="-57" dirty="0" err="1">
                  <a:solidFill>
                    <a:srgbClr val="051D40"/>
                  </a:solidFill>
                  <a:latin typeface="Montserrat Bold" panose="00000800000000000000" pitchFamily="2" charset="0"/>
                </a:rPr>
                <a:t>Các</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kỹ</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thuật</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đã</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sử</a:t>
              </a:r>
              <a:r>
                <a:rPr lang="en-US" sz="2853" spc="-57" dirty="0">
                  <a:solidFill>
                    <a:srgbClr val="051D40"/>
                  </a:solidFill>
                  <a:latin typeface="Montserrat Bold" panose="00000800000000000000" pitchFamily="2" charset="0"/>
                </a:rPr>
                <a:t> </a:t>
              </a:r>
              <a:r>
                <a:rPr lang="en-US" sz="2853" spc="-57" dirty="0" err="1">
                  <a:solidFill>
                    <a:srgbClr val="051D40"/>
                  </a:solidFill>
                  <a:latin typeface="Montserrat Bold" panose="00000800000000000000" pitchFamily="2" charset="0"/>
                </a:rPr>
                <a:t>dụng</a:t>
              </a:r>
              <a:endParaRPr lang="en-US" sz="2853" spc="-57" dirty="0">
                <a:solidFill>
                  <a:srgbClr val="051D40"/>
                </a:solidFill>
                <a:latin typeface="Montserrat Bold" panose="00000800000000000000" pitchFamily="2" charset="0"/>
              </a:endParaRPr>
            </a:p>
          </p:txBody>
        </p:sp>
        <p:sp>
          <p:nvSpPr>
            <p:cNvPr id="23" name="Freeform 23"/>
            <p:cNvSpPr/>
            <p:nvPr/>
          </p:nvSpPr>
          <p:spPr>
            <a:xfrm rot="5400000">
              <a:off x="2882277" y="925230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24" name="TextBox 24"/>
          <p:cNvSpPr txBox="1"/>
          <p:nvPr/>
        </p:nvSpPr>
        <p:spPr>
          <a:xfrm>
            <a:off x="9082326" y="9216992"/>
            <a:ext cx="838200" cy="564257"/>
          </a:xfrm>
          <a:prstGeom prst="rect">
            <a:avLst/>
          </a:prstGeom>
        </p:spPr>
        <p:txBody>
          <a:bodyPr wrap="square" lIns="0" tIns="0" rIns="0" bIns="0" rtlCol="0" anchor="t">
            <a:spAutoFit/>
          </a:bodyPr>
          <a:lstStyle/>
          <a:p>
            <a:pPr algn="r">
              <a:lnSpc>
                <a:spcPts val="3995"/>
              </a:lnSpc>
              <a:spcBef>
                <a:spcPct val="0"/>
              </a:spcBef>
            </a:pPr>
            <a:r>
              <a:rPr lang="en-US" sz="5000" spc="-57">
                <a:solidFill>
                  <a:srgbClr val="051D40"/>
                </a:solidFill>
                <a:latin typeface="Poppins"/>
              </a:rPr>
              <a:t>05</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0-#ppt_w/2"/>
                                          </p:val>
                                        </p:tav>
                                        <p:tav tm="100000">
                                          <p:val>
                                            <p:strVal val="#ppt_x"/>
                                          </p:val>
                                        </p:tav>
                                      </p:tavLst>
                                    </p:anim>
                                    <p:anim calcmode="lin" valueType="num">
                                      <p:cBhvr additive="base">
                                        <p:cTn id="29" dur="500" fill="hold"/>
                                        <p:tgtEl>
                                          <p:spTgt spid="26"/>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 presetClass="entr" presetSubtype="8"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2" presetClass="entr" presetSubtype="8"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0-#ppt_w/2"/>
                                          </p:val>
                                        </p:tav>
                                        <p:tav tm="100000">
                                          <p:val>
                                            <p:strVal val="#ppt_x"/>
                                          </p:val>
                                        </p:tav>
                                      </p:tavLst>
                                    </p:anim>
                                    <p:anim calcmode="lin" valueType="num">
                                      <p:cBhvr additive="base">
                                        <p:cTn id="39" dur="500" fill="hold"/>
                                        <p:tgtEl>
                                          <p:spTgt spid="28"/>
                                        </p:tgtEl>
                                        <p:attrNameLst>
                                          <p:attrName>ppt_y</p:attrName>
                                        </p:attrNameLst>
                                      </p:cBhvr>
                                      <p:tavLst>
                                        <p:tav tm="0">
                                          <p:val>
                                            <p:strVal val="#ppt_y"/>
                                          </p:val>
                                        </p:tav>
                                        <p:tav tm="100000">
                                          <p:val>
                                            <p:strVal val="#ppt_y"/>
                                          </p:val>
                                        </p:tav>
                                      </p:tavLst>
                                    </p:anim>
                                  </p:childTnLst>
                                </p:cTn>
                              </p:par>
                            </p:childTnLst>
                          </p:cTn>
                        </p:par>
                        <p:par>
                          <p:cTn id="40" fill="hold">
                            <p:stCondLst>
                              <p:cond delay="2500"/>
                            </p:stCondLst>
                            <p:childTnLst>
                              <p:par>
                                <p:cTn id="41" presetID="2" presetClass="entr" presetSubtype="8"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2"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nSpc>
                <a:spcPts val="14510"/>
              </a:lnSpc>
              <a:spcBef>
                <a:spcPct val="0"/>
              </a:spcBef>
            </a:pPr>
            <a:r>
              <a:rPr lang="en-US" sz="10364">
                <a:solidFill>
                  <a:srgbClr val="051D40"/>
                </a:solidFill>
                <a:latin typeface="Open Sans Extra Bold"/>
              </a:rPr>
              <a:t>THANK YOU!</a:t>
            </a:r>
          </a:p>
        </p:txBody>
      </p:sp>
      <p:grpSp>
        <p:nvGrpSpPr>
          <p:cNvPr id="3" name="Group 3"/>
          <p:cNvGrpSpPr>
            <a:grpSpLocks noChangeAspect="1"/>
          </p:cNvGrpSpPr>
          <p:nvPr/>
        </p:nvGrpSpPr>
        <p:grpSpPr>
          <a:xfrm>
            <a:off x="2818366" y="4807681"/>
            <a:ext cx="2706695" cy="2696122"/>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4206" t="-5913" r="-31031" b="-18052"/>
              </a:stretch>
            </a:blipFill>
          </p:spPr>
          <p:txBody>
            <a:bodyPr/>
            <a:lstStyle/>
            <a:p>
              <a:endParaRPr lang="en-US"/>
            </a:p>
          </p:txBody>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txBody>
            <a:bodyPr/>
            <a:lstStyle/>
            <a:p>
              <a:endParaRPr lang="en-US"/>
            </a:p>
          </p:txBody>
        </p:sp>
      </p:grpSp>
      <p:sp>
        <p:nvSpPr>
          <p:cNvPr id="6" name="Freeform 6"/>
          <p:cNvSpPr/>
          <p:nvPr/>
        </p:nvSpPr>
        <p:spPr>
          <a:xfrm>
            <a:off x="5736916" y="5778432"/>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736916" y="6339014"/>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8" name="Freeform 8"/>
          <p:cNvSpPr/>
          <p:nvPr/>
        </p:nvSpPr>
        <p:spPr>
          <a:xfrm>
            <a:off x="5736916" y="6907158"/>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9"/>
            <a:stretch>
              <a:fillRect t="-3703" b="-3703"/>
            </a:stretch>
          </a:blipFill>
        </p:spPr>
        <p:txBody>
          <a:bodyPr/>
          <a:lstStyle/>
          <a:p>
            <a:endParaRPr lang="en-US"/>
          </a:p>
        </p:txBody>
      </p:sp>
      <p:sp>
        <p:nvSpPr>
          <p:cNvPr id="10" name="TextBox 10"/>
          <p:cNvSpPr txBox="1"/>
          <p:nvPr/>
        </p:nvSpPr>
        <p:spPr>
          <a:xfrm>
            <a:off x="5736916" y="4723541"/>
            <a:ext cx="3747646" cy="515647"/>
          </a:xfrm>
          <a:prstGeom prst="rect">
            <a:avLst/>
          </a:prstGeom>
        </p:spPr>
        <p:txBody>
          <a:bodyPr lIns="0" tIns="0" rIns="0" bIns="0" rtlCol="0" anchor="t">
            <a:spAutoFit/>
          </a:bodyPr>
          <a:lstStyle/>
          <a:p>
            <a:pPr marL="0" lvl="1" indent="0">
              <a:lnSpc>
                <a:spcPts val="4050"/>
              </a:lnSpc>
              <a:spcBef>
                <a:spcPct val="0"/>
              </a:spcBef>
            </a:pPr>
            <a:r>
              <a:rPr lang="en-US" sz="2893" spc="-57">
                <a:solidFill>
                  <a:srgbClr val="145DA0"/>
                </a:solidFill>
                <a:latin typeface="Poppins Bold"/>
              </a:rPr>
              <a:t>Aaron Loeb</a:t>
            </a:r>
          </a:p>
        </p:txBody>
      </p:sp>
      <p:sp>
        <p:nvSpPr>
          <p:cNvPr id="11" name="TextBox 11"/>
          <p:cNvSpPr txBox="1"/>
          <p:nvPr/>
        </p:nvSpPr>
        <p:spPr>
          <a:xfrm>
            <a:off x="5763347" y="5250366"/>
            <a:ext cx="4069598" cy="332477"/>
          </a:xfrm>
          <a:prstGeom prst="rect">
            <a:avLst/>
          </a:prstGeom>
        </p:spPr>
        <p:txBody>
          <a:bodyPr lIns="0" tIns="0" rIns="0" bIns="0" rtlCol="0" anchor="t">
            <a:spAutoFit/>
          </a:bodyPr>
          <a:lstStyle/>
          <a:p>
            <a:pPr marL="0" lvl="1" indent="0">
              <a:lnSpc>
                <a:spcPts val="2674"/>
              </a:lnSpc>
              <a:spcBef>
                <a:spcPct val="0"/>
              </a:spcBef>
            </a:pPr>
            <a:r>
              <a:rPr lang="en-US" sz="1910" spc="-38">
                <a:solidFill>
                  <a:srgbClr val="145DA0"/>
                </a:solidFill>
                <a:latin typeface="Poppins"/>
              </a:rPr>
              <a:t>CEO &amp; Founder</a:t>
            </a:r>
          </a:p>
        </p:txBody>
      </p:sp>
      <p:sp>
        <p:nvSpPr>
          <p:cNvPr id="12" name="TextBox 12"/>
          <p:cNvSpPr txBox="1"/>
          <p:nvPr/>
        </p:nvSpPr>
        <p:spPr>
          <a:xfrm>
            <a:off x="6273438" y="6281864"/>
            <a:ext cx="3788059" cy="325492"/>
          </a:xfrm>
          <a:prstGeom prst="rect">
            <a:avLst/>
          </a:prstGeom>
        </p:spPr>
        <p:txBody>
          <a:bodyPr lIns="0" tIns="0" rIns="0" bIns="0" rtlCol="0" anchor="t">
            <a:spAutoFit/>
          </a:bodyPr>
          <a:lstStyle/>
          <a:p>
            <a:pPr marL="0" lvl="1" indent="0">
              <a:lnSpc>
                <a:spcPts val="2534"/>
              </a:lnSpc>
              <a:spcBef>
                <a:spcPct val="0"/>
              </a:spcBef>
            </a:pPr>
            <a:r>
              <a:rPr lang="en-US" sz="1810" spc="-36">
                <a:solidFill>
                  <a:srgbClr val="145DA0"/>
                </a:solidFill>
                <a:latin typeface="Poppins"/>
              </a:rPr>
              <a:t>www.reallygreatsite.com</a:t>
            </a:r>
          </a:p>
        </p:txBody>
      </p:sp>
      <p:sp>
        <p:nvSpPr>
          <p:cNvPr id="13" name="TextBox 13"/>
          <p:cNvSpPr txBox="1"/>
          <p:nvPr/>
        </p:nvSpPr>
        <p:spPr>
          <a:xfrm>
            <a:off x="6273438" y="6905490"/>
            <a:ext cx="3788059" cy="639817"/>
          </a:xfrm>
          <a:prstGeom prst="rect">
            <a:avLst/>
          </a:prstGeom>
        </p:spPr>
        <p:txBody>
          <a:bodyPr lIns="0" tIns="0" rIns="0" bIns="0" rtlCol="0" anchor="t">
            <a:spAutoFit/>
          </a:bodyPr>
          <a:lstStyle/>
          <a:p>
            <a:pPr marL="0" lvl="1" indent="0">
              <a:lnSpc>
                <a:spcPts val="2534"/>
              </a:lnSpc>
              <a:spcBef>
                <a:spcPct val="0"/>
              </a:spcBef>
            </a:pPr>
            <a:r>
              <a:rPr lang="en-US" sz="1810" spc="-36">
                <a:solidFill>
                  <a:srgbClr val="145DA0"/>
                </a:solidFill>
                <a:latin typeface="Poppins"/>
              </a:rPr>
              <a:t>123 Anywhere St., Any City, State, Country 12345</a:t>
            </a:r>
          </a:p>
        </p:txBody>
      </p:sp>
      <p:sp>
        <p:nvSpPr>
          <p:cNvPr id="14" name="TextBox 14"/>
          <p:cNvSpPr txBox="1"/>
          <p:nvPr/>
        </p:nvSpPr>
        <p:spPr>
          <a:xfrm>
            <a:off x="6273438" y="5761462"/>
            <a:ext cx="3559508" cy="325492"/>
          </a:xfrm>
          <a:prstGeom prst="rect">
            <a:avLst/>
          </a:prstGeom>
        </p:spPr>
        <p:txBody>
          <a:bodyPr lIns="0" tIns="0" rIns="0" bIns="0" rtlCol="0" anchor="t">
            <a:spAutoFit/>
          </a:bodyPr>
          <a:lstStyle/>
          <a:p>
            <a:pPr marL="0" lvl="1" indent="0">
              <a:lnSpc>
                <a:spcPts val="2534"/>
              </a:lnSpc>
              <a:spcBef>
                <a:spcPct val="0"/>
              </a:spcBef>
            </a:pPr>
            <a:r>
              <a:rPr lang="en-US" sz="1810" spc="-36">
                <a:solidFill>
                  <a:srgbClr val="145DA0"/>
                </a:solidFill>
                <a:latin typeface="Poppins"/>
              </a:rPr>
              <a:t>+123-456-7890</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10">
              <a:alphaModFix amt="20999"/>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3287787" y="967949"/>
            <a:ext cx="588438" cy="597010"/>
          </a:xfrm>
          <a:custGeom>
            <a:avLst/>
            <a:gdLst/>
            <a:ahLst/>
            <a:cxnLst/>
            <a:rect l="l" t="t" r="r" b="b"/>
            <a:pathLst>
              <a:path w="588438" h="597010">
                <a:moveTo>
                  <a:pt x="0" y="0"/>
                </a:moveTo>
                <a:lnTo>
                  <a:pt x="588438" y="0"/>
                </a:lnTo>
                <a:lnTo>
                  <a:pt x="588438" y="597010"/>
                </a:lnTo>
                <a:lnTo>
                  <a:pt x="0" y="5970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TextBox 23"/>
          <p:cNvSpPr txBox="1"/>
          <p:nvPr/>
        </p:nvSpPr>
        <p:spPr>
          <a:xfrm>
            <a:off x="2818366" y="1641123"/>
            <a:ext cx="1527280" cy="649308"/>
          </a:xfrm>
          <a:prstGeom prst="rect">
            <a:avLst/>
          </a:prstGeom>
        </p:spPr>
        <p:txBody>
          <a:bodyPr lIns="0" tIns="0" rIns="0" bIns="0" rtlCol="0" anchor="t">
            <a:spAutoFit/>
          </a:bodyPr>
          <a:lstStyle/>
          <a:p>
            <a:pPr algn="ctr">
              <a:lnSpc>
                <a:spcPts val="2567"/>
              </a:lnSpc>
              <a:spcBef>
                <a:spcPct val="0"/>
              </a:spcBef>
            </a:pPr>
            <a:r>
              <a:rPr lang="en-US" sz="1834" spc="-36">
                <a:solidFill>
                  <a:srgbClr val="145DA0"/>
                </a:solidFill>
                <a:latin typeface="Poppins Bold"/>
              </a:rPr>
              <a:t>Arowwai Industries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255089" y="8247738"/>
            <a:ext cx="704088" cy="896408"/>
          </a:xfrm>
          <a:custGeom>
            <a:avLst/>
            <a:gdLst/>
            <a:ahLst/>
            <a:cxnLst/>
            <a:rect l="l" t="t" r="r" b="b"/>
            <a:pathLst>
              <a:path w="704088" h="896408">
                <a:moveTo>
                  <a:pt x="0" y="0"/>
                </a:moveTo>
                <a:lnTo>
                  <a:pt x="704088" y="0"/>
                </a:lnTo>
                <a:lnTo>
                  <a:pt x="704088" y="896408"/>
                </a:lnTo>
                <a:lnTo>
                  <a:pt x="0" y="896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521152" y="8196791"/>
            <a:ext cx="1043341" cy="1016784"/>
          </a:xfrm>
          <a:custGeom>
            <a:avLst/>
            <a:gdLst/>
            <a:ahLst/>
            <a:cxnLst/>
            <a:rect l="l" t="t" r="r" b="b"/>
            <a:pathLst>
              <a:path w="1043341" h="1016784">
                <a:moveTo>
                  <a:pt x="0" y="0"/>
                </a:moveTo>
                <a:lnTo>
                  <a:pt x="1043341" y="0"/>
                </a:lnTo>
                <a:lnTo>
                  <a:pt x="1043341" y="1016783"/>
                </a:lnTo>
                <a:lnTo>
                  <a:pt x="0" y="1016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02424" y="8230226"/>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6476583" y="8394737"/>
            <a:ext cx="801428" cy="735857"/>
          </a:xfrm>
          <a:custGeom>
            <a:avLst/>
            <a:gdLst/>
            <a:ahLst/>
            <a:cxnLst/>
            <a:rect l="l" t="t" r="r" b="b"/>
            <a:pathLst>
              <a:path w="801428" h="735857">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6752291" y="5608303"/>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0996000" y="4533662"/>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2418051" y="4486006"/>
            <a:ext cx="698242" cy="672851"/>
          </a:xfrm>
          <a:custGeom>
            <a:avLst/>
            <a:gdLst/>
            <a:ahLst/>
            <a:cxnLst/>
            <a:rect l="l" t="t" r="r" b="b"/>
            <a:pathLst>
              <a:path w="698242" h="672851">
                <a:moveTo>
                  <a:pt x="0" y="0"/>
                </a:moveTo>
                <a:lnTo>
                  <a:pt x="698241" y="0"/>
                </a:lnTo>
                <a:lnTo>
                  <a:pt x="698241" y="672851"/>
                </a:lnTo>
                <a:lnTo>
                  <a:pt x="0" y="6728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8150242" y="5734112"/>
            <a:ext cx="775043" cy="868174"/>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9684728" y="6927753"/>
            <a:ext cx="833753" cy="868492"/>
          </a:xfrm>
          <a:custGeom>
            <a:avLst/>
            <a:gdLst/>
            <a:ahLst/>
            <a:cxnLst/>
            <a:rect l="l" t="t" r="r" b="b"/>
            <a:pathLst>
              <a:path w="833753" h="868492">
                <a:moveTo>
                  <a:pt x="0" y="0"/>
                </a:moveTo>
                <a:lnTo>
                  <a:pt x="833752" y="0"/>
                </a:lnTo>
                <a:lnTo>
                  <a:pt x="833752" y="868492"/>
                </a:lnTo>
                <a:lnTo>
                  <a:pt x="0" y="86849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9737808" y="5628671"/>
            <a:ext cx="727593" cy="835440"/>
          </a:xfrm>
          <a:custGeom>
            <a:avLst/>
            <a:gdLst/>
            <a:ahLst/>
            <a:cxnLst/>
            <a:rect l="l" t="t" r="r" b="b"/>
            <a:pathLst>
              <a:path w="727593" h="835440">
                <a:moveTo>
                  <a:pt x="0" y="0"/>
                </a:moveTo>
                <a:lnTo>
                  <a:pt x="727592" y="0"/>
                </a:lnTo>
                <a:lnTo>
                  <a:pt x="727592" y="835441"/>
                </a:lnTo>
                <a:lnTo>
                  <a:pt x="0" y="83544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10959897" y="5693520"/>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8504855" y="8358896"/>
            <a:ext cx="899568" cy="868492"/>
          </a:xfrm>
          <a:custGeom>
            <a:avLst/>
            <a:gdLst/>
            <a:ahLst/>
            <a:cxnLst/>
            <a:rect l="l" t="t" r="r" b="b"/>
            <a:pathLst>
              <a:path w="899568" h="868492">
                <a:moveTo>
                  <a:pt x="0" y="0"/>
                </a:moveTo>
                <a:lnTo>
                  <a:pt x="899569" y="0"/>
                </a:lnTo>
                <a:lnTo>
                  <a:pt x="899569"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4" name="Freeform 14"/>
          <p:cNvSpPr/>
          <p:nvPr/>
        </p:nvSpPr>
        <p:spPr>
          <a:xfrm>
            <a:off x="13635175" y="6934814"/>
            <a:ext cx="928806" cy="896720"/>
          </a:xfrm>
          <a:custGeom>
            <a:avLst/>
            <a:gdLst/>
            <a:ahLst/>
            <a:cxnLst/>
            <a:rect l="l" t="t" r="r" b="b"/>
            <a:pathLst>
              <a:path w="928806" h="896720">
                <a:moveTo>
                  <a:pt x="0" y="0"/>
                </a:moveTo>
                <a:lnTo>
                  <a:pt x="928805" y="0"/>
                </a:lnTo>
                <a:lnTo>
                  <a:pt x="928805" y="896719"/>
                </a:lnTo>
                <a:lnTo>
                  <a:pt x="0" y="89671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5" name="Freeform 15"/>
          <p:cNvSpPr/>
          <p:nvPr/>
        </p:nvSpPr>
        <p:spPr>
          <a:xfrm>
            <a:off x="13874191" y="4397581"/>
            <a:ext cx="778541" cy="767216"/>
          </a:xfrm>
          <a:custGeom>
            <a:avLst/>
            <a:gdLst/>
            <a:ahLst/>
            <a:cxnLst/>
            <a:rect l="l" t="t" r="r" b="b"/>
            <a:pathLst>
              <a:path w="778541" h="767216">
                <a:moveTo>
                  <a:pt x="0" y="0"/>
                </a:moveTo>
                <a:lnTo>
                  <a:pt x="778540" y="0"/>
                </a:lnTo>
                <a:lnTo>
                  <a:pt x="778540" y="767216"/>
                </a:lnTo>
                <a:lnTo>
                  <a:pt x="0" y="76721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6" name="Freeform 16"/>
          <p:cNvSpPr/>
          <p:nvPr/>
        </p:nvSpPr>
        <p:spPr>
          <a:xfrm>
            <a:off x="9620774" y="4304351"/>
            <a:ext cx="889451" cy="889451"/>
          </a:xfrm>
          <a:custGeom>
            <a:avLst/>
            <a:gdLst/>
            <a:ahLst/>
            <a:cxnLst/>
            <a:rect l="l" t="t" r="r" b="b"/>
            <a:pathLst>
              <a:path w="889451" h="889451">
                <a:moveTo>
                  <a:pt x="0" y="0"/>
                </a:moveTo>
                <a:lnTo>
                  <a:pt x="889451" y="0"/>
                </a:lnTo>
                <a:lnTo>
                  <a:pt x="889451" y="889451"/>
                </a:lnTo>
                <a:lnTo>
                  <a:pt x="0" y="88945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17" name="Freeform 17"/>
          <p:cNvSpPr/>
          <p:nvPr/>
        </p:nvSpPr>
        <p:spPr>
          <a:xfrm>
            <a:off x="11010376" y="7015311"/>
            <a:ext cx="767216" cy="767216"/>
          </a:xfrm>
          <a:custGeom>
            <a:avLst/>
            <a:gdLst/>
            <a:ahLst/>
            <a:cxnLst/>
            <a:rect l="l" t="t" r="r" b="b"/>
            <a:pathLst>
              <a:path w="767216" h="767216">
                <a:moveTo>
                  <a:pt x="0" y="0"/>
                </a:moveTo>
                <a:lnTo>
                  <a:pt x="767217" y="0"/>
                </a:lnTo>
                <a:lnTo>
                  <a:pt x="767217" y="767216"/>
                </a:lnTo>
                <a:lnTo>
                  <a:pt x="0" y="76721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18" name="Freeform 18"/>
          <p:cNvSpPr/>
          <p:nvPr/>
        </p:nvSpPr>
        <p:spPr>
          <a:xfrm>
            <a:off x="5241013" y="5665856"/>
            <a:ext cx="787256" cy="767216"/>
          </a:xfrm>
          <a:custGeom>
            <a:avLst/>
            <a:gdLst/>
            <a:ahLst/>
            <a:cxnLst/>
            <a:rect l="l" t="t" r="r" b="b"/>
            <a:pathLst>
              <a:path w="787256" h="767216">
                <a:moveTo>
                  <a:pt x="0" y="0"/>
                </a:moveTo>
                <a:lnTo>
                  <a:pt x="787255" y="0"/>
                </a:lnTo>
                <a:lnTo>
                  <a:pt x="787255" y="767217"/>
                </a:lnTo>
                <a:lnTo>
                  <a:pt x="0" y="76721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19" name="Freeform 19"/>
          <p:cNvSpPr/>
          <p:nvPr/>
        </p:nvSpPr>
        <p:spPr>
          <a:xfrm>
            <a:off x="12318268" y="7030117"/>
            <a:ext cx="897806" cy="767216"/>
          </a:xfrm>
          <a:custGeom>
            <a:avLst/>
            <a:gdLst/>
            <a:ahLst/>
            <a:cxnLst/>
            <a:rect l="l" t="t" r="r" b="b"/>
            <a:pathLst>
              <a:path w="897806" h="767216">
                <a:moveTo>
                  <a:pt x="0" y="0"/>
                </a:moveTo>
                <a:lnTo>
                  <a:pt x="897807" y="0"/>
                </a:lnTo>
                <a:lnTo>
                  <a:pt x="897807" y="767216"/>
                </a:lnTo>
                <a:lnTo>
                  <a:pt x="0" y="76721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0" name="Freeform 20"/>
          <p:cNvSpPr/>
          <p:nvPr/>
        </p:nvSpPr>
        <p:spPr>
          <a:xfrm>
            <a:off x="3715218" y="5654140"/>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1" name="Freeform 21"/>
          <p:cNvSpPr/>
          <p:nvPr/>
        </p:nvSpPr>
        <p:spPr>
          <a:xfrm>
            <a:off x="2233312" y="5823048"/>
            <a:ext cx="669571" cy="767216"/>
          </a:xfrm>
          <a:custGeom>
            <a:avLst/>
            <a:gdLst/>
            <a:ahLst/>
            <a:cxnLst/>
            <a:rect l="l" t="t" r="r" b="b"/>
            <a:pathLst>
              <a:path w="669571" h="767216">
                <a:moveTo>
                  <a:pt x="0" y="0"/>
                </a:moveTo>
                <a:lnTo>
                  <a:pt x="669570" y="0"/>
                </a:lnTo>
                <a:lnTo>
                  <a:pt x="669570"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2" name="Freeform 22"/>
          <p:cNvSpPr/>
          <p:nvPr/>
        </p:nvSpPr>
        <p:spPr>
          <a:xfrm>
            <a:off x="13869833" y="8298717"/>
            <a:ext cx="514732" cy="767216"/>
          </a:xfrm>
          <a:custGeom>
            <a:avLst/>
            <a:gdLst/>
            <a:ahLst/>
            <a:cxnLst/>
            <a:rect l="l" t="t" r="r" b="b"/>
            <a:pathLst>
              <a:path w="514732" h="767216">
                <a:moveTo>
                  <a:pt x="0" y="0"/>
                </a:moveTo>
                <a:lnTo>
                  <a:pt x="514733" y="0"/>
                </a:lnTo>
                <a:lnTo>
                  <a:pt x="514733"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
        <p:nvSpPr>
          <p:cNvPr id="23" name="Freeform 23"/>
          <p:cNvSpPr/>
          <p:nvPr/>
        </p:nvSpPr>
        <p:spPr>
          <a:xfrm>
            <a:off x="7967619" y="8358896"/>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n-US"/>
          </a:p>
        </p:txBody>
      </p:sp>
      <p:sp>
        <p:nvSpPr>
          <p:cNvPr id="24" name="Freeform 24"/>
          <p:cNvSpPr/>
          <p:nvPr/>
        </p:nvSpPr>
        <p:spPr>
          <a:xfrm>
            <a:off x="13869833" y="5572814"/>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US"/>
          </a:p>
        </p:txBody>
      </p:sp>
      <p:sp>
        <p:nvSpPr>
          <p:cNvPr id="25" name="Freeform 25"/>
          <p:cNvSpPr/>
          <p:nvPr/>
        </p:nvSpPr>
        <p:spPr>
          <a:xfrm>
            <a:off x="10904670" y="8236144"/>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en-US"/>
          </a:p>
        </p:txBody>
      </p:sp>
      <p:sp>
        <p:nvSpPr>
          <p:cNvPr id="26" name="Freeform 26"/>
          <p:cNvSpPr/>
          <p:nvPr/>
        </p:nvSpPr>
        <p:spPr>
          <a:xfrm>
            <a:off x="12317663" y="8298717"/>
            <a:ext cx="899016" cy="887574"/>
          </a:xfrm>
          <a:custGeom>
            <a:avLst/>
            <a:gdLst/>
            <a:ahLst/>
            <a:cxnLst/>
            <a:rect l="l" t="t" r="r" b="b"/>
            <a:pathLst>
              <a:path w="899016" h="887574">
                <a:moveTo>
                  <a:pt x="0" y="0"/>
                </a:moveTo>
                <a:lnTo>
                  <a:pt x="899017" y="0"/>
                </a:lnTo>
                <a:lnTo>
                  <a:pt x="899017" y="887574"/>
                </a:lnTo>
                <a:lnTo>
                  <a:pt x="0" y="887574"/>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en-US"/>
          </a:p>
        </p:txBody>
      </p:sp>
      <p:sp>
        <p:nvSpPr>
          <p:cNvPr id="27" name="Freeform 27"/>
          <p:cNvSpPr/>
          <p:nvPr/>
        </p:nvSpPr>
        <p:spPr>
          <a:xfrm>
            <a:off x="12373090" y="5707040"/>
            <a:ext cx="788162" cy="922318"/>
          </a:xfrm>
          <a:custGeom>
            <a:avLst/>
            <a:gdLst/>
            <a:ahLst/>
            <a:cxnLst/>
            <a:rect l="l" t="t" r="r" b="b"/>
            <a:pathLst>
              <a:path w="788162" h="922318">
                <a:moveTo>
                  <a:pt x="0" y="0"/>
                </a:moveTo>
                <a:lnTo>
                  <a:pt x="788163" y="0"/>
                </a:lnTo>
                <a:lnTo>
                  <a:pt x="788163" y="922318"/>
                </a:lnTo>
                <a:lnTo>
                  <a:pt x="0" y="922318"/>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en-US"/>
          </a:p>
        </p:txBody>
      </p:sp>
      <p:sp>
        <p:nvSpPr>
          <p:cNvPr id="28" name="Freeform 28"/>
          <p:cNvSpPr/>
          <p:nvPr/>
        </p:nvSpPr>
        <p:spPr>
          <a:xfrm>
            <a:off x="5155175" y="6914222"/>
            <a:ext cx="958932" cy="922318"/>
          </a:xfrm>
          <a:custGeom>
            <a:avLst/>
            <a:gdLst/>
            <a:ahLst/>
            <a:cxnLst/>
            <a:rect l="l" t="t" r="r" b="b"/>
            <a:pathLst>
              <a:path w="958932" h="922318">
                <a:moveTo>
                  <a:pt x="0" y="0"/>
                </a:moveTo>
                <a:lnTo>
                  <a:pt x="958931" y="0"/>
                </a:lnTo>
                <a:lnTo>
                  <a:pt x="958931" y="922317"/>
                </a:lnTo>
                <a:lnTo>
                  <a:pt x="0" y="92231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en-US"/>
          </a:p>
        </p:txBody>
      </p:sp>
      <p:sp>
        <p:nvSpPr>
          <p:cNvPr id="29" name="Freeform 29"/>
          <p:cNvSpPr/>
          <p:nvPr/>
        </p:nvSpPr>
        <p:spPr>
          <a:xfrm>
            <a:off x="3606270" y="6918016"/>
            <a:ext cx="926524" cy="950724"/>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en-US"/>
          </a:p>
        </p:txBody>
      </p:sp>
      <p:sp>
        <p:nvSpPr>
          <p:cNvPr id="30" name="Freeform 30"/>
          <p:cNvSpPr/>
          <p:nvPr/>
        </p:nvSpPr>
        <p:spPr>
          <a:xfrm>
            <a:off x="2129499" y="704770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US"/>
          </a:p>
        </p:txBody>
      </p:sp>
      <p:sp>
        <p:nvSpPr>
          <p:cNvPr id="31" name="Freeform 31"/>
          <p:cNvSpPr/>
          <p:nvPr/>
        </p:nvSpPr>
        <p:spPr>
          <a:xfrm>
            <a:off x="2084262" y="2968672"/>
            <a:ext cx="967671" cy="967671"/>
          </a:xfrm>
          <a:custGeom>
            <a:avLst/>
            <a:gdLst/>
            <a:ahLst/>
            <a:cxnLst/>
            <a:rect l="l" t="t" r="r" b="b"/>
            <a:pathLst>
              <a:path w="967671" h="967671">
                <a:moveTo>
                  <a:pt x="0" y="0"/>
                </a:moveTo>
                <a:lnTo>
                  <a:pt x="967670" y="0"/>
                </a:lnTo>
                <a:lnTo>
                  <a:pt x="967670" y="967670"/>
                </a:lnTo>
                <a:lnTo>
                  <a:pt x="0" y="967670"/>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en-US"/>
          </a:p>
        </p:txBody>
      </p:sp>
      <p:sp>
        <p:nvSpPr>
          <p:cNvPr id="32" name="Freeform 32"/>
          <p:cNvSpPr/>
          <p:nvPr/>
        </p:nvSpPr>
        <p:spPr>
          <a:xfrm>
            <a:off x="14955465" y="7047481"/>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en-US"/>
          </a:p>
        </p:txBody>
      </p:sp>
      <p:sp>
        <p:nvSpPr>
          <p:cNvPr id="33" name="Freeform 33"/>
          <p:cNvSpPr/>
          <p:nvPr/>
        </p:nvSpPr>
        <p:spPr>
          <a:xfrm>
            <a:off x="15136669" y="4378202"/>
            <a:ext cx="701847" cy="977255"/>
          </a:xfrm>
          <a:custGeom>
            <a:avLst/>
            <a:gdLst/>
            <a:ahLst/>
            <a:cxnLst/>
            <a:rect l="l" t="t" r="r" b="b"/>
            <a:pathLst>
              <a:path w="701847" h="977255">
                <a:moveTo>
                  <a:pt x="0" y="0"/>
                </a:moveTo>
                <a:lnTo>
                  <a:pt x="701847" y="0"/>
                </a:lnTo>
                <a:lnTo>
                  <a:pt x="701847" y="977255"/>
                </a:lnTo>
                <a:lnTo>
                  <a:pt x="0" y="977255"/>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en-US"/>
          </a:p>
        </p:txBody>
      </p:sp>
      <p:sp>
        <p:nvSpPr>
          <p:cNvPr id="34" name="Freeform 34"/>
          <p:cNvSpPr/>
          <p:nvPr/>
        </p:nvSpPr>
        <p:spPr>
          <a:xfrm>
            <a:off x="14913497" y="8247738"/>
            <a:ext cx="1148191" cy="989531"/>
          </a:xfrm>
          <a:custGeom>
            <a:avLst/>
            <a:gdLst/>
            <a:ahLst/>
            <a:cxnLst/>
            <a:rect l="l" t="t" r="r" b="b"/>
            <a:pathLst>
              <a:path w="1148191" h="989531">
                <a:moveTo>
                  <a:pt x="0" y="0"/>
                </a:moveTo>
                <a:lnTo>
                  <a:pt x="1148191" y="0"/>
                </a:lnTo>
                <a:lnTo>
                  <a:pt x="1148191" y="989532"/>
                </a:lnTo>
                <a:lnTo>
                  <a:pt x="0" y="989532"/>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en-US"/>
          </a:p>
        </p:txBody>
      </p:sp>
      <p:sp>
        <p:nvSpPr>
          <p:cNvPr id="35" name="Freeform 35"/>
          <p:cNvSpPr/>
          <p:nvPr/>
        </p:nvSpPr>
        <p:spPr>
          <a:xfrm>
            <a:off x="9760121" y="8289530"/>
            <a:ext cx="884472" cy="884472"/>
          </a:xfrm>
          <a:custGeom>
            <a:avLst/>
            <a:gdLst/>
            <a:ahLst/>
            <a:cxnLst/>
            <a:rect l="l" t="t" r="r" b="b"/>
            <a:pathLst>
              <a:path w="884472" h="884472">
                <a:moveTo>
                  <a:pt x="0" y="0"/>
                </a:moveTo>
                <a:lnTo>
                  <a:pt x="884472" y="0"/>
                </a:lnTo>
                <a:lnTo>
                  <a:pt x="884472" y="884472"/>
                </a:lnTo>
                <a:lnTo>
                  <a:pt x="0" y="884472"/>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en-US"/>
          </a:p>
        </p:txBody>
      </p:sp>
      <p:sp>
        <p:nvSpPr>
          <p:cNvPr id="36" name="Freeform 36"/>
          <p:cNvSpPr/>
          <p:nvPr/>
        </p:nvSpPr>
        <p:spPr>
          <a:xfrm>
            <a:off x="15136669" y="5628671"/>
            <a:ext cx="1027960" cy="1043133"/>
          </a:xfrm>
          <a:custGeom>
            <a:avLst/>
            <a:gdLst/>
            <a:ahLst/>
            <a:cxnLst/>
            <a:rect l="l" t="t" r="r" b="b"/>
            <a:pathLst>
              <a:path w="1027960" h="1043133">
                <a:moveTo>
                  <a:pt x="0" y="0"/>
                </a:moveTo>
                <a:lnTo>
                  <a:pt x="1027960" y="0"/>
                </a:lnTo>
                <a:lnTo>
                  <a:pt x="1027960" y="1043133"/>
                </a:lnTo>
                <a:lnTo>
                  <a:pt x="0" y="1043133"/>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en-US"/>
          </a:p>
        </p:txBody>
      </p:sp>
      <p:sp>
        <p:nvSpPr>
          <p:cNvPr id="37" name="Freeform 37"/>
          <p:cNvSpPr/>
          <p:nvPr/>
        </p:nvSpPr>
        <p:spPr>
          <a:xfrm>
            <a:off x="6560968" y="2925089"/>
            <a:ext cx="789574" cy="975879"/>
          </a:xfrm>
          <a:custGeom>
            <a:avLst/>
            <a:gdLst/>
            <a:ahLst/>
            <a:cxnLst/>
            <a:rect l="l" t="t" r="r" b="b"/>
            <a:pathLst>
              <a:path w="789574" h="975879">
                <a:moveTo>
                  <a:pt x="0" y="0"/>
                </a:moveTo>
                <a:lnTo>
                  <a:pt x="789575" y="0"/>
                </a:lnTo>
                <a:lnTo>
                  <a:pt x="789575" y="975878"/>
                </a:lnTo>
                <a:lnTo>
                  <a:pt x="0" y="975878"/>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en-US"/>
          </a:p>
        </p:txBody>
      </p:sp>
      <p:sp>
        <p:nvSpPr>
          <p:cNvPr id="38" name="Freeform 38"/>
          <p:cNvSpPr/>
          <p:nvPr/>
        </p:nvSpPr>
        <p:spPr>
          <a:xfrm>
            <a:off x="9510752" y="3007423"/>
            <a:ext cx="1181705" cy="887353"/>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en-US"/>
          </a:p>
        </p:txBody>
      </p:sp>
      <p:sp>
        <p:nvSpPr>
          <p:cNvPr id="39" name="Freeform 39"/>
          <p:cNvSpPr/>
          <p:nvPr/>
        </p:nvSpPr>
        <p:spPr>
          <a:xfrm>
            <a:off x="12349754" y="2989914"/>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en-US"/>
          </a:p>
        </p:txBody>
      </p:sp>
      <p:sp>
        <p:nvSpPr>
          <p:cNvPr id="40" name="Freeform 40"/>
          <p:cNvSpPr/>
          <p:nvPr/>
        </p:nvSpPr>
        <p:spPr>
          <a:xfrm>
            <a:off x="3529986" y="2948351"/>
            <a:ext cx="1079092" cy="1061434"/>
          </a:xfrm>
          <a:custGeom>
            <a:avLst/>
            <a:gdLst/>
            <a:ahLst/>
            <a:cxnLst/>
            <a:rect l="l" t="t" r="r" b="b"/>
            <a:pathLst>
              <a:path w="1079092" h="1061434">
                <a:moveTo>
                  <a:pt x="0" y="0"/>
                </a:moveTo>
                <a:lnTo>
                  <a:pt x="1079092" y="0"/>
                </a:lnTo>
                <a:lnTo>
                  <a:pt x="1079092" y="1061434"/>
                </a:lnTo>
                <a:lnTo>
                  <a:pt x="0" y="1061434"/>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en-US"/>
          </a:p>
        </p:txBody>
      </p:sp>
      <p:sp>
        <p:nvSpPr>
          <p:cNvPr id="41" name="Freeform 41"/>
          <p:cNvSpPr/>
          <p:nvPr/>
        </p:nvSpPr>
        <p:spPr>
          <a:xfrm>
            <a:off x="7919514" y="2906412"/>
            <a:ext cx="1236499" cy="858804"/>
          </a:xfrm>
          <a:custGeom>
            <a:avLst/>
            <a:gdLst/>
            <a:ahLst/>
            <a:cxnLst/>
            <a:rect l="l" t="t" r="r" b="b"/>
            <a:pathLst>
              <a:path w="1236499" h="858804">
                <a:moveTo>
                  <a:pt x="0" y="0"/>
                </a:moveTo>
                <a:lnTo>
                  <a:pt x="1236499" y="0"/>
                </a:lnTo>
                <a:lnTo>
                  <a:pt x="1236499" y="858804"/>
                </a:lnTo>
                <a:lnTo>
                  <a:pt x="0" y="858804"/>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en-US"/>
          </a:p>
        </p:txBody>
      </p:sp>
      <p:sp>
        <p:nvSpPr>
          <p:cNvPr id="42" name="Freeform 42"/>
          <p:cNvSpPr/>
          <p:nvPr/>
        </p:nvSpPr>
        <p:spPr>
          <a:xfrm>
            <a:off x="5113036" y="2906412"/>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en-US"/>
          </a:p>
        </p:txBody>
      </p:sp>
      <p:sp>
        <p:nvSpPr>
          <p:cNvPr id="43" name="Freeform 43"/>
          <p:cNvSpPr/>
          <p:nvPr/>
        </p:nvSpPr>
        <p:spPr>
          <a:xfrm>
            <a:off x="11151914" y="2987227"/>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en-US"/>
          </a:p>
        </p:txBody>
      </p:sp>
      <p:sp>
        <p:nvSpPr>
          <p:cNvPr id="44" name="Freeform 44"/>
          <p:cNvSpPr/>
          <p:nvPr/>
        </p:nvSpPr>
        <p:spPr>
          <a:xfrm>
            <a:off x="15136669" y="2815416"/>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en-US"/>
          </a:p>
        </p:txBody>
      </p:sp>
      <p:sp>
        <p:nvSpPr>
          <p:cNvPr id="45" name="Freeform 45"/>
          <p:cNvSpPr/>
          <p:nvPr/>
        </p:nvSpPr>
        <p:spPr>
          <a:xfrm>
            <a:off x="13866281" y="2906412"/>
            <a:ext cx="870363" cy="949800"/>
          </a:xfrm>
          <a:custGeom>
            <a:avLst/>
            <a:gdLst/>
            <a:ahLst/>
            <a:cxnLst/>
            <a:rect l="l" t="t" r="r" b="b"/>
            <a:pathLst>
              <a:path w="870363" h="949800">
                <a:moveTo>
                  <a:pt x="0" y="0"/>
                </a:moveTo>
                <a:lnTo>
                  <a:pt x="870363" y="0"/>
                </a:lnTo>
                <a:lnTo>
                  <a:pt x="870363" y="949800"/>
                </a:lnTo>
                <a:lnTo>
                  <a:pt x="0" y="949800"/>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en-US"/>
          </a:p>
        </p:txBody>
      </p:sp>
      <p:sp>
        <p:nvSpPr>
          <p:cNvPr id="46" name="Freeform 46"/>
          <p:cNvSpPr/>
          <p:nvPr/>
        </p:nvSpPr>
        <p:spPr>
          <a:xfrm>
            <a:off x="8110748" y="4265977"/>
            <a:ext cx="821164" cy="821164"/>
          </a:xfrm>
          <a:custGeom>
            <a:avLst/>
            <a:gdLst/>
            <a:ahLst/>
            <a:cxnLst/>
            <a:rect l="l" t="t" r="r" b="b"/>
            <a:pathLst>
              <a:path w="821164" h="821164">
                <a:moveTo>
                  <a:pt x="0" y="0"/>
                </a:moveTo>
                <a:lnTo>
                  <a:pt x="821164" y="0"/>
                </a:lnTo>
                <a:lnTo>
                  <a:pt x="821164" y="821164"/>
                </a:lnTo>
                <a:lnTo>
                  <a:pt x="0" y="821164"/>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txBody>
          <a:bodyPr/>
          <a:lstStyle/>
          <a:p>
            <a:endParaRPr lang="en-US"/>
          </a:p>
        </p:txBody>
      </p:sp>
      <p:sp>
        <p:nvSpPr>
          <p:cNvPr id="47" name="Freeform 47"/>
          <p:cNvSpPr/>
          <p:nvPr/>
        </p:nvSpPr>
        <p:spPr>
          <a:xfrm>
            <a:off x="6617364" y="4248507"/>
            <a:ext cx="804521" cy="910349"/>
          </a:xfrm>
          <a:custGeom>
            <a:avLst/>
            <a:gdLst/>
            <a:ahLst/>
            <a:cxnLst/>
            <a:rect l="l" t="t" r="r" b="b"/>
            <a:pathLst>
              <a:path w="804521" h="910349">
                <a:moveTo>
                  <a:pt x="0" y="0"/>
                </a:moveTo>
                <a:lnTo>
                  <a:pt x="804522" y="0"/>
                </a:lnTo>
                <a:lnTo>
                  <a:pt x="804522" y="910350"/>
                </a:lnTo>
                <a:lnTo>
                  <a:pt x="0" y="910350"/>
                </a:lnTo>
                <a:lnTo>
                  <a:pt x="0" y="0"/>
                </a:lnTo>
                <a:close/>
              </a:path>
            </a:pathLst>
          </a:custGeom>
          <a:blipFill>
            <a:blip r:embed="rId88">
              <a:extLst>
                <a:ext uri="{96DAC541-7B7A-43D3-8B79-37D633B846F1}">
                  <asvg:svgBlip xmlns:asvg="http://schemas.microsoft.com/office/drawing/2016/SVG/main" r:embed="rId89"/>
                </a:ext>
              </a:extLst>
            </a:blip>
            <a:stretch>
              <a:fillRect/>
            </a:stretch>
          </a:blipFill>
          <a:ln cap="sq">
            <a:noFill/>
            <a:prstDash val="solid"/>
            <a:miter/>
          </a:ln>
        </p:spPr>
        <p:txBody>
          <a:bodyPr/>
          <a:lstStyle/>
          <a:p>
            <a:endParaRPr lang="en-US"/>
          </a:p>
        </p:txBody>
      </p:sp>
      <p:sp>
        <p:nvSpPr>
          <p:cNvPr id="48" name="Freeform 48"/>
          <p:cNvSpPr/>
          <p:nvPr/>
        </p:nvSpPr>
        <p:spPr>
          <a:xfrm>
            <a:off x="8110748" y="6983286"/>
            <a:ext cx="1016533" cy="725550"/>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en-US"/>
          </a:p>
        </p:txBody>
      </p:sp>
      <p:sp>
        <p:nvSpPr>
          <p:cNvPr id="49" name="Freeform 49"/>
          <p:cNvSpPr/>
          <p:nvPr/>
        </p:nvSpPr>
        <p:spPr>
          <a:xfrm>
            <a:off x="6433101" y="6941010"/>
            <a:ext cx="1045309" cy="767827"/>
          </a:xfrm>
          <a:custGeom>
            <a:avLst/>
            <a:gdLst/>
            <a:ahLst/>
            <a:cxnLst/>
            <a:rect l="l" t="t" r="r" b="b"/>
            <a:pathLst>
              <a:path w="1045309" h="767827">
                <a:moveTo>
                  <a:pt x="0" y="0"/>
                </a:moveTo>
                <a:lnTo>
                  <a:pt x="1045309" y="0"/>
                </a:lnTo>
                <a:lnTo>
                  <a:pt x="1045309" y="767827"/>
                </a:lnTo>
                <a:lnTo>
                  <a:pt x="0" y="767827"/>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en-US"/>
          </a:p>
        </p:txBody>
      </p:sp>
      <p:sp>
        <p:nvSpPr>
          <p:cNvPr id="50" name="Freeform 50"/>
          <p:cNvSpPr/>
          <p:nvPr/>
        </p:nvSpPr>
        <p:spPr>
          <a:xfrm>
            <a:off x="5259937" y="4352895"/>
            <a:ext cx="768331" cy="939072"/>
          </a:xfrm>
          <a:custGeom>
            <a:avLst/>
            <a:gdLst/>
            <a:ahLst/>
            <a:cxnLst/>
            <a:rect l="l" t="t" r="r" b="b"/>
            <a:pathLst>
              <a:path w="768331" h="939072">
                <a:moveTo>
                  <a:pt x="0" y="0"/>
                </a:moveTo>
                <a:lnTo>
                  <a:pt x="768331" y="0"/>
                </a:lnTo>
                <a:lnTo>
                  <a:pt x="768331" y="939072"/>
                </a:lnTo>
                <a:lnTo>
                  <a:pt x="0" y="939072"/>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en-US"/>
          </a:p>
        </p:txBody>
      </p:sp>
      <p:sp>
        <p:nvSpPr>
          <p:cNvPr id="51" name="Freeform 51"/>
          <p:cNvSpPr/>
          <p:nvPr/>
        </p:nvSpPr>
        <p:spPr>
          <a:xfrm>
            <a:off x="3521152" y="4446595"/>
            <a:ext cx="1139309" cy="880375"/>
          </a:xfrm>
          <a:custGeom>
            <a:avLst/>
            <a:gdLst/>
            <a:ahLst/>
            <a:cxnLst/>
            <a:rect l="l" t="t" r="r" b="b"/>
            <a:pathLst>
              <a:path w="1139309" h="880375">
                <a:moveTo>
                  <a:pt x="0" y="0"/>
                </a:moveTo>
                <a:lnTo>
                  <a:pt x="1139309" y="0"/>
                </a:lnTo>
                <a:lnTo>
                  <a:pt x="1139309" y="880375"/>
                </a:lnTo>
                <a:lnTo>
                  <a:pt x="0" y="880375"/>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en-US"/>
          </a:p>
        </p:txBody>
      </p:sp>
      <p:sp>
        <p:nvSpPr>
          <p:cNvPr id="52" name="Freeform 52"/>
          <p:cNvSpPr/>
          <p:nvPr/>
        </p:nvSpPr>
        <p:spPr>
          <a:xfrm>
            <a:off x="2334226" y="4397581"/>
            <a:ext cx="545814" cy="923685"/>
          </a:xfrm>
          <a:custGeom>
            <a:avLst/>
            <a:gdLst/>
            <a:ahLst/>
            <a:cxnLst/>
            <a:rect l="l" t="t" r="r" b="b"/>
            <a:pathLst>
              <a:path w="545814" h="923685">
                <a:moveTo>
                  <a:pt x="0" y="0"/>
                </a:moveTo>
                <a:lnTo>
                  <a:pt x="545814" y="0"/>
                </a:lnTo>
                <a:lnTo>
                  <a:pt x="545814" y="923685"/>
                </a:lnTo>
                <a:lnTo>
                  <a:pt x="0" y="923685"/>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en-US"/>
          </a:p>
        </p:txBody>
      </p:sp>
      <p:sp>
        <p:nvSpPr>
          <p:cNvPr id="53" name="TextBox 53"/>
          <p:cNvSpPr txBox="1"/>
          <p:nvPr/>
        </p:nvSpPr>
        <p:spPr>
          <a:xfrm>
            <a:off x="5155175" y="1300470"/>
            <a:ext cx="7853603" cy="1043967"/>
          </a:xfrm>
          <a:prstGeom prst="rect">
            <a:avLst/>
          </a:prstGeom>
        </p:spPr>
        <p:txBody>
          <a:bodyPr lIns="0" tIns="0" rIns="0" bIns="0" rtlCol="0" anchor="t">
            <a:spAutoFit/>
          </a:bodyPr>
          <a:lstStyle/>
          <a:p>
            <a:pPr marL="0" lvl="0" indent="0" algn="ctr">
              <a:lnSpc>
                <a:spcPts val="8608"/>
              </a:lnSpc>
              <a:spcBef>
                <a:spcPct val="0"/>
              </a:spcBef>
            </a:pPr>
            <a:r>
              <a:rPr lang="en-US" sz="6148">
                <a:solidFill>
                  <a:srgbClr val="051D40"/>
                </a:solidFill>
                <a:latin typeface="Open Sans Extra Bold"/>
              </a:rPr>
              <a:t>Resource Page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txBody>
            <a:bodyPr/>
            <a:lstStyle/>
            <a:p>
              <a:endParaRPr lang="en-US"/>
            </a:p>
          </p:txBody>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90153" y="3613712"/>
            <a:ext cx="11727811" cy="3514725"/>
          </a:xfrm>
          <a:prstGeom prst="rect">
            <a:avLst/>
          </a:prstGeom>
        </p:spPr>
        <p:txBody>
          <a:bodyPr lIns="0" tIns="0" rIns="0" bIns="0" rtlCol="0" anchor="t">
            <a:spAutoFit/>
          </a:bodyPr>
          <a:lstStyle/>
          <a:p>
            <a:pPr algn="ctr">
              <a:lnSpc>
                <a:spcPts val="9283"/>
              </a:lnSpc>
            </a:pPr>
            <a:r>
              <a:rPr lang="en-US" sz="7736" dirty="0">
                <a:solidFill>
                  <a:srgbClr val="FFFFFF"/>
                </a:solidFill>
                <a:latin typeface="Montserrat Heavy" panose="020B0604020202020204" charset="0"/>
              </a:rPr>
              <a:t>KHẢO SÁT HỆ THỐNG HIỆN THỜI</a:t>
            </a:r>
          </a:p>
          <a:p>
            <a:pPr algn="ctr">
              <a:lnSpc>
                <a:spcPts val="9283"/>
              </a:lnSpc>
            </a:pPr>
            <a:r>
              <a:rPr lang="en-US" sz="7736" dirty="0">
                <a:solidFill>
                  <a:srgbClr val="FFFFFF"/>
                </a:solidFill>
                <a:latin typeface="Montserrat Heavy" panose="020B0604020202020204" charset="0"/>
              </a:rPr>
              <a:t> SYSTEM-AS-IN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896755" y="2371691"/>
            <a:ext cx="11688769" cy="6360614"/>
            <a:chOff x="0" y="0"/>
            <a:chExt cx="3078523" cy="1675223"/>
          </a:xfrm>
        </p:grpSpPr>
        <p:sp>
          <p:nvSpPr>
            <p:cNvPr id="7" name="Freeform 7"/>
            <p:cNvSpPr/>
            <p:nvPr/>
          </p:nvSpPr>
          <p:spPr>
            <a:xfrm>
              <a:off x="0" y="0"/>
              <a:ext cx="3078523" cy="1675223"/>
            </a:xfrm>
            <a:custGeom>
              <a:avLst/>
              <a:gdLst/>
              <a:ahLst/>
              <a:cxnLst/>
              <a:rect l="l" t="t" r="r" b="b"/>
              <a:pathLst>
                <a:path w="3078523" h="1675223">
                  <a:moveTo>
                    <a:pt x="0" y="0"/>
                  </a:moveTo>
                  <a:lnTo>
                    <a:pt x="3078523" y="0"/>
                  </a:lnTo>
                  <a:lnTo>
                    <a:pt x="3078523" y="1675223"/>
                  </a:lnTo>
                  <a:lnTo>
                    <a:pt x="0" y="1675223"/>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78523" cy="171332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896755" y="2613715"/>
            <a:ext cx="11688769" cy="2028001"/>
          </a:xfrm>
          <a:prstGeom prst="rect">
            <a:avLst/>
          </a:prstGeom>
        </p:spPr>
        <p:txBody>
          <a:bodyPr lIns="0" tIns="0" rIns="0" bIns="0" rtlCol="0" anchor="t">
            <a:spAutoFit/>
          </a:bodyPr>
          <a:lstStyle/>
          <a:p>
            <a:pPr marL="0" lvl="0" indent="0" algn="ctr">
              <a:lnSpc>
                <a:spcPts val="8195"/>
              </a:lnSpc>
              <a:spcBef>
                <a:spcPct val="0"/>
              </a:spcBef>
            </a:pPr>
            <a:r>
              <a:rPr lang="en-US" sz="5854" dirty="0" err="1">
                <a:solidFill>
                  <a:srgbClr val="FDFDFD"/>
                </a:solidFill>
                <a:latin typeface="Montserrat Bold" panose="00000800000000000000" pitchFamily="2" charset="0"/>
              </a:rPr>
              <a:t>Khảo</a:t>
            </a:r>
            <a:r>
              <a:rPr lang="en-US" sz="5854" dirty="0">
                <a:solidFill>
                  <a:srgbClr val="FDFDFD"/>
                </a:solidFill>
                <a:latin typeface="Montserrat Bold" panose="00000800000000000000" pitchFamily="2" charset="0"/>
              </a:rPr>
              <a:t> </a:t>
            </a:r>
            <a:r>
              <a:rPr lang="en-US" sz="5854" dirty="0" err="1">
                <a:solidFill>
                  <a:srgbClr val="FDFDFD"/>
                </a:solidFill>
                <a:latin typeface="Montserrat Bold" panose="00000800000000000000" pitchFamily="2" charset="0"/>
              </a:rPr>
              <a:t>sát</a:t>
            </a:r>
            <a:r>
              <a:rPr lang="en-US" sz="5854" dirty="0">
                <a:solidFill>
                  <a:srgbClr val="FDFDFD"/>
                </a:solidFill>
                <a:latin typeface="Montserrat Bold" panose="00000800000000000000" pitchFamily="2" charset="0"/>
              </a:rPr>
              <a:t> </a:t>
            </a:r>
            <a:r>
              <a:rPr lang="en-US" sz="5854" dirty="0" err="1">
                <a:solidFill>
                  <a:srgbClr val="FDFDFD"/>
                </a:solidFill>
                <a:latin typeface="Montserrat Bold" panose="00000800000000000000" pitchFamily="2" charset="0"/>
              </a:rPr>
              <a:t>hệ</a:t>
            </a:r>
            <a:r>
              <a:rPr lang="en-US" sz="5854" dirty="0">
                <a:solidFill>
                  <a:srgbClr val="FDFDFD"/>
                </a:solidFill>
                <a:latin typeface="Montserrat Bold" panose="00000800000000000000" pitchFamily="2" charset="0"/>
              </a:rPr>
              <a:t> </a:t>
            </a:r>
            <a:r>
              <a:rPr lang="en-US" sz="5854" dirty="0" err="1">
                <a:solidFill>
                  <a:srgbClr val="FDFDFD"/>
                </a:solidFill>
                <a:latin typeface="Montserrat Bold" panose="00000800000000000000" pitchFamily="2" charset="0"/>
              </a:rPr>
              <a:t>thống</a:t>
            </a:r>
            <a:r>
              <a:rPr lang="en-US" sz="5854" dirty="0">
                <a:solidFill>
                  <a:srgbClr val="FDFDFD"/>
                </a:solidFill>
                <a:latin typeface="Montserrat Bold" panose="00000800000000000000" pitchFamily="2" charset="0"/>
              </a:rPr>
              <a:t> </a:t>
            </a:r>
            <a:r>
              <a:rPr lang="en-US" sz="5854" dirty="0" err="1">
                <a:solidFill>
                  <a:srgbClr val="FDFDFD"/>
                </a:solidFill>
                <a:latin typeface="Montserrat Bold" panose="00000800000000000000" pitchFamily="2" charset="0"/>
              </a:rPr>
              <a:t>hiện</a:t>
            </a:r>
            <a:r>
              <a:rPr lang="en-US" sz="5854" dirty="0">
                <a:solidFill>
                  <a:srgbClr val="FDFDFD"/>
                </a:solidFill>
                <a:latin typeface="Montserrat Bold" panose="00000800000000000000" pitchFamily="2" charset="0"/>
              </a:rPr>
              <a:t> </a:t>
            </a:r>
            <a:r>
              <a:rPr lang="en-US" sz="5854" dirty="0" err="1">
                <a:solidFill>
                  <a:srgbClr val="FDFDFD"/>
                </a:solidFill>
                <a:latin typeface="Montserrat Bold" panose="00000800000000000000" pitchFamily="2" charset="0"/>
              </a:rPr>
              <a:t>thời</a:t>
            </a:r>
            <a:r>
              <a:rPr lang="en-US" sz="5854" dirty="0">
                <a:solidFill>
                  <a:srgbClr val="FDFDFD"/>
                </a:solidFill>
                <a:latin typeface="Montserrat Bold" panose="00000800000000000000" pitchFamily="2" charset="0"/>
              </a:rPr>
              <a:t> SYSTEM-AS-IN</a:t>
            </a:r>
          </a:p>
        </p:txBody>
      </p:sp>
      <p:sp>
        <p:nvSpPr>
          <p:cNvPr id="10" name="TextBox 10"/>
          <p:cNvSpPr txBox="1"/>
          <p:nvPr/>
        </p:nvSpPr>
        <p:spPr>
          <a:xfrm>
            <a:off x="3896755" y="4891641"/>
            <a:ext cx="11363823" cy="4131067"/>
          </a:xfrm>
          <a:prstGeom prst="rect">
            <a:avLst/>
          </a:prstGeom>
        </p:spPr>
        <p:txBody>
          <a:bodyPr lIns="0" tIns="0" rIns="0" bIns="0" rtlCol="0" anchor="t">
            <a:spAutoFit/>
          </a:bodyPr>
          <a:lstStyle/>
          <a:p>
            <a:pPr marL="550300" lvl="1" indent="-275150">
              <a:lnSpc>
                <a:spcPts val="3568"/>
              </a:lnSpc>
              <a:buFont typeface="Arial"/>
              <a:buChar char="•"/>
            </a:pPr>
            <a:r>
              <a:rPr lang="en-US" sz="2548" spc="-50" dirty="0" err="1">
                <a:solidFill>
                  <a:srgbClr val="FDFDFD"/>
                </a:solidFill>
                <a:latin typeface="Montserrat" panose="00000500000000000000" pitchFamily="2" charset="0"/>
              </a:rPr>
              <a:t>Một</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trong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những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khó</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khăn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mà</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các</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doanh</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nghiệp</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chuyển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phát</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hiện</a:t>
            </a:r>
            <a:r>
              <a:rPr lang="en-US" sz="2548" spc="-50" dirty="0">
                <a:solidFill>
                  <a:srgbClr val="FDFDFD"/>
                </a:solidFill>
                <a:latin typeface="Montserrat" panose="00000500000000000000" pitchFamily="2" charset="0"/>
              </a:rPr>
              <a:t> nay </a:t>
            </a:r>
            <a:r>
              <a:rPr lang="en-US" sz="2548" spc="-50" dirty="0" err="1">
                <a:solidFill>
                  <a:srgbClr val="FDFDFD"/>
                </a:solidFill>
                <a:latin typeface="Montserrat" panose="00000500000000000000" pitchFamily="2" charset="0"/>
              </a:rPr>
              <a:t>phải</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đối</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mặt</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là</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vấn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đề</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quản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lý</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đơn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hàng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và</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lưu</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trữ</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hàng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hóa</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đặc</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biệt</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là</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trong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việc</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tối</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ưu</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hóa</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không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gian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và</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quản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lý</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số</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lượng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hàng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tồn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kho</a:t>
            </a:r>
            <a:r>
              <a:rPr lang="en-US" sz="2548" spc="-50" dirty="0">
                <a:solidFill>
                  <a:srgbClr val="FDFDFD"/>
                </a:solidFill>
                <a:latin typeface="Montserrat" panose="00000500000000000000" pitchFamily="2" charset="0"/>
              </a:rPr>
              <a:t>. </a:t>
            </a:r>
          </a:p>
          <a:p>
            <a:pPr marL="550300" lvl="1" indent="-275150">
              <a:lnSpc>
                <a:spcPts val="3568"/>
              </a:lnSpc>
              <a:buFont typeface="Arial"/>
              <a:buChar char="•"/>
            </a:pP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Sự</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gia</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tăng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nhu</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cầu</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vận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chuyển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hàng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hóa</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cũng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đặt</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áp</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lực</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lớn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lên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hệ</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thống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giao</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hàng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Việc</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mất</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hàng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giao</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hàng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chậm</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hoặc</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thông</a:t>
            </a:r>
            <a:r>
              <a:rPr lang="en-US" sz="2548" spc="-50" dirty="0">
                <a:solidFill>
                  <a:srgbClr val="FDFDFD"/>
                </a:solidFill>
                <a:latin typeface="Montserrat" panose="00000500000000000000" pitchFamily="2" charset="0"/>
              </a:rPr>
              <a:t> tin </a:t>
            </a:r>
            <a:r>
              <a:rPr lang="en-US" sz="2548" spc="-50" dirty="0" err="1">
                <a:solidFill>
                  <a:srgbClr val="FDFDFD"/>
                </a:solidFill>
                <a:latin typeface="Montserrat" panose="00000500000000000000" pitchFamily="2" charset="0"/>
              </a:rPr>
              <a:t>không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chính</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xác</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khiến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cho</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khách</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hàng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gặp</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khó</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khăn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trong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quá</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trình</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tra</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cứu</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trạng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thái</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đơn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hàng</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vẫn</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đôi</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khi</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xảy</a:t>
            </a:r>
            <a:r>
              <a:rPr lang="en-US" sz="2548" spc="-50" dirty="0">
                <a:solidFill>
                  <a:srgbClr val="FDFDFD"/>
                </a:solidFill>
                <a:latin typeface="Montserrat" panose="00000500000000000000" pitchFamily="2" charset="0"/>
              </a:rPr>
              <a:t> </a:t>
            </a:r>
            <a:r>
              <a:rPr lang="en-US" sz="2548" spc="-50" dirty="0" err="1">
                <a:solidFill>
                  <a:srgbClr val="FDFDFD"/>
                </a:solidFill>
                <a:latin typeface="Montserrat" panose="00000500000000000000" pitchFamily="2" charset="0"/>
              </a:rPr>
              <a:t>ra.</a:t>
            </a:r>
            <a:endParaRPr lang="en-US" sz="2548" spc="-50" dirty="0">
              <a:solidFill>
                <a:srgbClr val="FDFDFD"/>
              </a:solidFill>
              <a:latin typeface="Montserrat" panose="00000500000000000000" pitchFamily="2" charset="0"/>
            </a:endParaRPr>
          </a:p>
          <a:p>
            <a:pPr>
              <a:lnSpc>
                <a:spcPts val="3568"/>
              </a:lnSpc>
            </a:pPr>
            <a:endParaRPr lang="en-US" sz="2548" spc="-50" dirty="0">
              <a:solidFill>
                <a:srgbClr val="FDFDFD"/>
              </a:solidFill>
              <a:latin typeface="Poppi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725753" y="1834880"/>
            <a:ext cx="12541048" cy="7631277"/>
          </a:xfrm>
          <a:custGeom>
            <a:avLst/>
            <a:gdLst/>
            <a:ahLst/>
            <a:cxnLst/>
            <a:rect l="l" t="t" r="r" b="b"/>
            <a:pathLst>
              <a:path w="12541048" h="7631277">
                <a:moveTo>
                  <a:pt x="0" y="0"/>
                </a:moveTo>
                <a:lnTo>
                  <a:pt x="12541048" y="0"/>
                </a:lnTo>
                <a:lnTo>
                  <a:pt x="12541048" y="7631278"/>
                </a:lnTo>
                <a:lnTo>
                  <a:pt x="0" y="7631278"/>
                </a:lnTo>
                <a:lnTo>
                  <a:pt x="0" y="0"/>
                </a:lnTo>
                <a:close/>
              </a:path>
            </a:pathLst>
          </a:custGeom>
          <a:blipFill>
            <a:blip r:embed="rId2"/>
            <a:stretch>
              <a:fillRect t="-2107" b="-2107"/>
            </a:stretch>
          </a:blipFill>
        </p:spPr>
        <p:txBody>
          <a:bodyPr/>
          <a:lstStyle/>
          <a:p>
            <a:endParaRPr lang="en-US" dirty="0"/>
          </a:p>
        </p:txBody>
      </p:sp>
      <p:sp>
        <p:nvSpPr>
          <p:cNvPr id="6" name="TextBox 6"/>
          <p:cNvSpPr txBox="1"/>
          <p:nvPr/>
        </p:nvSpPr>
        <p:spPr>
          <a:xfrm>
            <a:off x="3276600" y="888627"/>
            <a:ext cx="13258801" cy="1892506"/>
          </a:xfrm>
          <a:prstGeom prst="rect">
            <a:avLst/>
          </a:prstGeom>
        </p:spPr>
        <p:txBody>
          <a:bodyPr wrap="square" lIns="0" tIns="0" rIns="0" bIns="0" rtlCol="0" anchor="t">
            <a:spAutoFit/>
          </a:bodyPr>
          <a:lstStyle/>
          <a:p>
            <a:pPr algn="ctr">
              <a:lnSpc>
                <a:spcPts val="4480"/>
              </a:lnSpc>
            </a:pP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Khảo</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sát</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ngẫu</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nhiên</a:t>
            </a:r>
            <a:r>
              <a:rPr lang="en-US" sz="4000" dirty="0">
                <a:solidFill>
                  <a:srgbClr val="051D40"/>
                </a:solidFill>
                <a:latin typeface="Montserrat Bold" panose="00000800000000000000" pitchFamily="2" charset="0"/>
              </a:rPr>
              <a:t> 40 </a:t>
            </a:r>
            <a:r>
              <a:rPr lang="en-US" sz="4000" dirty="0" err="1">
                <a:solidFill>
                  <a:srgbClr val="051D40"/>
                </a:solidFill>
                <a:latin typeface="Montserrat Bold" panose="00000800000000000000" pitchFamily="2" charset="0"/>
              </a:rPr>
              <a:t>người</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từ</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độ</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tuổi</a:t>
            </a:r>
            <a:r>
              <a:rPr lang="en-US" sz="4000" dirty="0">
                <a:solidFill>
                  <a:srgbClr val="051D40"/>
                </a:solidFill>
                <a:latin typeface="Montserrat Bold" panose="00000800000000000000" pitchFamily="2" charset="0"/>
              </a:rPr>
              <a:t> 18-30, </a:t>
            </a:r>
            <a:r>
              <a:rPr lang="en-US" sz="4000" dirty="0" err="1">
                <a:solidFill>
                  <a:srgbClr val="051D40"/>
                </a:solidFill>
                <a:latin typeface="Montserrat Bold" panose="00000800000000000000" pitchFamily="2" charset="0"/>
              </a:rPr>
              <a:t>chúng</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tôi</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rút</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được</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ra</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các</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bảng</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khảo</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sát</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như</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sau</a:t>
            </a:r>
            <a:r>
              <a:rPr lang="en-US" sz="4000" dirty="0">
                <a:solidFill>
                  <a:srgbClr val="051D40"/>
                </a:solidFill>
                <a:latin typeface="Montserrat Bold" panose="00000800000000000000" pitchFamily="2" charset="0"/>
              </a:rPr>
              <a:t>:</a:t>
            </a:r>
          </a:p>
          <a:p>
            <a:pPr algn="ctr">
              <a:lnSpc>
                <a:spcPts val="6300"/>
              </a:lnSpc>
              <a:spcBef>
                <a:spcPct val="0"/>
              </a:spcBef>
            </a:pPr>
            <a:endParaRPr lang="en-US" sz="4000" dirty="0">
              <a:solidFill>
                <a:srgbClr val="051D40"/>
              </a:solidFill>
              <a:latin typeface="Open Sans Extra Bo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200400" y="2340453"/>
            <a:ext cx="13092073" cy="7689250"/>
          </a:xfrm>
          <a:custGeom>
            <a:avLst/>
            <a:gdLst/>
            <a:ahLst/>
            <a:cxnLst/>
            <a:rect l="l" t="t" r="r" b="b"/>
            <a:pathLst>
              <a:path w="13092073" h="7689250">
                <a:moveTo>
                  <a:pt x="0" y="0"/>
                </a:moveTo>
                <a:lnTo>
                  <a:pt x="13092073" y="0"/>
                </a:lnTo>
                <a:lnTo>
                  <a:pt x="13092073" y="7689251"/>
                </a:lnTo>
                <a:lnTo>
                  <a:pt x="0" y="7689251"/>
                </a:lnTo>
                <a:lnTo>
                  <a:pt x="0" y="0"/>
                </a:lnTo>
                <a:close/>
              </a:path>
            </a:pathLst>
          </a:custGeom>
          <a:blipFill>
            <a:blip r:embed="rId2"/>
            <a:stretch>
              <a:fillRect t="-13216" b="-4805"/>
            </a:stretch>
          </a:blipFill>
        </p:spPr>
        <p:txBody>
          <a:bodyPr/>
          <a:lstStyle/>
          <a:p>
            <a:endParaRPr lang="en-US"/>
          </a:p>
        </p:txBody>
      </p:sp>
      <p:sp>
        <p:nvSpPr>
          <p:cNvPr id="6" name="TextBox 6"/>
          <p:cNvSpPr txBox="1"/>
          <p:nvPr/>
        </p:nvSpPr>
        <p:spPr>
          <a:xfrm>
            <a:off x="3664914" y="800100"/>
            <a:ext cx="13258800" cy="1886863"/>
          </a:xfrm>
          <a:prstGeom prst="rect">
            <a:avLst/>
          </a:prstGeom>
        </p:spPr>
        <p:txBody>
          <a:bodyPr wrap="square" lIns="0" tIns="0" rIns="0" bIns="0" rtlCol="0" anchor="t">
            <a:spAutoFit/>
          </a:bodyPr>
          <a:lstStyle/>
          <a:p>
            <a:pPr algn="ctr">
              <a:lnSpc>
                <a:spcPts val="4480"/>
              </a:lnSpc>
            </a:pP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Khảo</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sát</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ngẫu</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nhiên</a:t>
            </a:r>
            <a:r>
              <a:rPr lang="en-US" sz="4000" dirty="0">
                <a:solidFill>
                  <a:srgbClr val="051D40"/>
                </a:solidFill>
                <a:latin typeface="Montserrat Bold" panose="00000800000000000000" pitchFamily="2" charset="0"/>
              </a:rPr>
              <a:t> 40 </a:t>
            </a:r>
            <a:r>
              <a:rPr lang="en-US" sz="4000" dirty="0" err="1">
                <a:solidFill>
                  <a:srgbClr val="051D40"/>
                </a:solidFill>
                <a:latin typeface="Montserrat Bold" panose="00000800000000000000" pitchFamily="2" charset="0"/>
              </a:rPr>
              <a:t>người</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từ</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độ</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tuổi</a:t>
            </a:r>
            <a:r>
              <a:rPr lang="en-US" sz="4000" dirty="0">
                <a:solidFill>
                  <a:srgbClr val="051D40"/>
                </a:solidFill>
                <a:latin typeface="Montserrat Bold" panose="00000800000000000000" pitchFamily="2" charset="0"/>
              </a:rPr>
              <a:t> 18-30, </a:t>
            </a:r>
            <a:r>
              <a:rPr lang="en-US" sz="4000" dirty="0" err="1">
                <a:solidFill>
                  <a:srgbClr val="051D40"/>
                </a:solidFill>
                <a:latin typeface="Montserrat Bold" panose="00000800000000000000" pitchFamily="2" charset="0"/>
              </a:rPr>
              <a:t>chúng</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tôi</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rút</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được</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ra</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các</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bảng</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khảo</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sát</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như</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sau</a:t>
            </a:r>
            <a:r>
              <a:rPr lang="en-US" sz="4000" dirty="0">
                <a:solidFill>
                  <a:srgbClr val="051D40"/>
                </a:solidFill>
                <a:latin typeface="Montserrat Bold" panose="00000800000000000000" pitchFamily="2" charset="0"/>
              </a:rPr>
              <a:t>:</a:t>
            </a:r>
          </a:p>
          <a:p>
            <a:pPr algn="ctr">
              <a:lnSpc>
                <a:spcPts val="6300"/>
              </a:lnSpc>
              <a:spcBef>
                <a:spcPct val="0"/>
              </a:spcBef>
            </a:pPr>
            <a:endParaRPr lang="en-US" sz="4000" dirty="0">
              <a:solidFill>
                <a:srgbClr val="051D40"/>
              </a:solidFill>
              <a:latin typeface="Montserrat Bold" panose="000008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532486" y="1940874"/>
            <a:ext cx="12029761" cy="7702472"/>
          </a:xfrm>
          <a:custGeom>
            <a:avLst/>
            <a:gdLst/>
            <a:ahLst/>
            <a:cxnLst/>
            <a:rect l="l" t="t" r="r" b="b"/>
            <a:pathLst>
              <a:path w="12029761" h="7702472">
                <a:moveTo>
                  <a:pt x="0" y="0"/>
                </a:moveTo>
                <a:lnTo>
                  <a:pt x="12029761" y="0"/>
                </a:lnTo>
                <a:lnTo>
                  <a:pt x="12029761" y="7702472"/>
                </a:lnTo>
                <a:lnTo>
                  <a:pt x="0" y="7702472"/>
                </a:lnTo>
                <a:lnTo>
                  <a:pt x="0" y="0"/>
                </a:lnTo>
                <a:close/>
              </a:path>
            </a:pathLst>
          </a:custGeom>
          <a:blipFill>
            <a:blip r:embed="rId2"/>
            <a:stretch>
              <a:fillRect t="-3658" b="-3658"/>
            </a:stretch>
          </a:blipFill>
        </p:spPr>
        <p:txBody>
          <a:bodyPr/>
          <a:lstStyle/>
          <a:p>
            <a:endParaRPr lang="en-US"/>
          </a:p>
        </p:txBody>
      </p:sp>
      <p:sp>
        <p:nvSpPr>
          <p:cNvPr id="6" name="TextBox 6"/>
          <p:cNvSpPr txBox="1"/>
          <p:nvPr/>
        </p:nvSpPr>
        <p:spPr>
          <a:xfrm>
            <a:off x="3532486" y="643654"/>
            <a:ext cx="13335000" cy="1892506"/>
          </a:xfrm>
          <a:prstGeom prst="rect">
            <a:avLst/>
          </a:prstGeom>
        </p:spPr>
        <p:txBody>
          <a:bodyPr wrap="square" lIns="0" tIns="0" rIns="0" bIns="0" rtlCol="0" anchor="t">
            <a:spAutoFit/>
          </a:bodyPr>
          <a:lstStyle/>
          <a:p>
            <a:pPr algn="ctr">
              <a:lnSpc>
                <a:spcPts val="4480"/>
              </a:lnSpc>
            </a:pP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Khảo</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sát</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ngẫu</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nhiên</a:t>
            </a:r>
            <a:r>
              <a:rPr lang="en-US" sz="4000" dirty="0">
                <a:solidFill>
                  <a:srgbClr val="051D40"/>
                </a:solidFill>
                <a:latin typeface="Montserrat Bold" panose="00000800000000000000" pitchFamily="2" charset="0"/>
              </a:rPr>
              <a:t> 40 </a:t>
            </a:r>
            <a:r>
              <a:rPr lang="en-US" sz="4000" dirty="0" err="1">
                <a:solidFill>
                  <a:srgbClr val="051D40"/>
                </a:solidFill>
                <a:latin typeface="Montserrat Bold" panose="00000800000000000000" pitchFamily="2" charset="0"/>
              </a:rPr>
              <a:t>người</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từ</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độ</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tuổi</a:t>
            </a:r>
            <a:r>
              <a:rPr lang="en-US" sz="4000" dirty="0">
                <a:solidFill>
                  <a:srgbClr val="051D40"/>
                </a:solidFill>
                <a:latin typeface="Montserrat Bold" panose="00000800000000000000" pitchFamily="2" charset="0"/>
              </a:rPr>
              <a:t> 18-30, </a:t>
            </a:r>
            <a:r>
              <a:rPr lang="en-US" sz="4000" dirty="0" err="1">
                <a:solidFill>
                  <a:srgbClr val="051D40"/>
                </a:solidFill>
                <a:latin typeface="Montserrat Bold" panose="00000800000000000000" pitchFamily="2" charset="0"/>
              </a:rPr>
              <a:t>chúng</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tôi</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rút</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được</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ra</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các</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bảng</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khảo</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sát</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như</a:t>
            </a:r>
            <a:r>
              <a:rPr lang="en-US" sz="4000" dirty="0">
                <a:solidFill>
                  <a:srgbClr val="051D40"/>
                </a:solidFill>
                <a:latin typeface="Montserrat Bold" panose="00000800000000000000" pitchFamily="2" charset="0"/>
              </a:rPr>
              <a:t> </a:t>
            </a:r>
            <a:r>
              <a:rPr lang="en-US" sz="4000" dirty="0" err="1">
                <a:solidFill>
                  <a:srgbClr val="051D40"/>
                </a:solidFill>
                <a:latin typeface="Montserrat Bold" panose="00000800000000000000" pitchFamily="2" charset="0"/>
              </a:rPr>
              <a:t>sau</a:t>
            </a:r>
            <a:r>
              <a:rPr lang="en-US" sz="4000" dirty="0">
                <a:solidFill>
                  <a:srgbClr val="051D40"/>
                </a:solidFill>
                <a:latin typeface="Montserrat Bold" panose="00000800000000000000" pitchFamily="2" charset="0"/>
              </a:rPr>
              <a:t>:</a:t>
            </a:r>
          </a:p>
          <a:p>
            <a:pPr algn="ctr">
              <a:lnSpc>
                <a:spcPts val="6300"/>
              </a:lnSpc>
              <a:spcBef>
                <a:spcPct val="0"/>
              </a:spcBef>
            </a:pPr>
            <a:endParaRPr lang="en-US" sz="4000" dirty="0">
              <a:solidFill>
                <a:srgbClr val="051D40"/>
              </a:solidFill>
              <a:latin typeface="Open Sans Extra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355807" y="1181100"/>
            <a:ext cx="11766639" cy="8377590"/>
          </a:xfrm>
          <a:custGeom>
            <a:avLst/>
            <a:gdLst/>
            <a:ahLst/>
            <a:cxnLst/>
            <a:rect l="l" t="t" r="r" b="b"/>
            <a:pathLst>
              <a:path w="11766639" h="8377590">
                <a:moveTo>
                  <a:pt x="0" y="0"/>
                </a:moveTo>
                <a:lnTo>
                  <a:pt x="11766639" y="0"/>
                </a:lnTo>
                <a:lnTo>
                  <a:pt x="11766639" y="8377590"/>
                </a:lnTo>
                <a:lnTo>
                  <a:pt x="0" y="8377590"/>
                </a:lnTo>
                <a:lnTo>
                  <a:pt x="0" y="0"/>
                </a:lnTo>
                <a:close/>
              </a:path>
            </a:pathLst>
          </a:custGeom>
          <a:blipFill>
            <a:blip r:embed="rId2"/>
            <a:stretch>
              <a:fillRect l="-11234" r="-3845"/>
            </a:stretch>
          </a:blipFill>
        </p:spPr>
        <p:txBody>
          <a:bodyPr/>
          <a:lstStyle/>
          <a:p>
            <a:endParaRPr lang="en-US" dirty="0"/>
          </a:p>
        </p:txBody>
      </p:sp>
      <p:grpSp>
        <p:nvGrpSpPr>
          <p:cNvPr id="3" name="Group 3"/>
          <p:cNvGrpSpPr/>
          <p:nvPr/>
        </p:nvGrpSpPr>
        <p:grpSpPr>
          <a:xfrm>
            <a:off x="165554" y="2078996"/>
            <a:ext cx="6204639" cy="7255504"/>
            <a:chOff x="0" y="0"/>
            <a:chExt cx="1802724" cy="1739384"/>
          </a:xfrm>
        </p:grpSpPr>
        <p:sp>
          <p:nvSpPr>
            <p:cNvPr id="4" name="Freeform 4"/>
            <p:cNvSpPr/>
            <p:nvPr/>
          </p:nvSpPr>
          <p:spPr>
            <a:xfrm>
              <a:off x="0" y="0"/>
              <a:ext cx="1802724" cy="1739384"/>
            </a:xfrm>
            <a:custGeom>
              <a:avLst/>
              <a:gdLst/>
              <a:ahLst/>
              <a:cxnLst/>
              <a:rect l="l" t="t" r="r" b="b"/>
              <a:pathLst>
                <a:path w="1802724" h="1739384">
                  <a:moveTo>
                    <a:pt x="0" y="0"/>
                  </a:moveTo>
                  <a:lnTo>
                    <a:pt x="1802724" y="0"/>
                  </a:lnTo>
                  <a:lnTo>
                    <a:pt x="1802724" y="1739384"/>
                  </a:lnTo>
                  <a:lnTo>
                    <a:pt x="0" y="1739384"/>
                  </a:lnTo>
                  <a:close/>
                </a:path>
              </a:pathLst>
            </a:custGeom>
            <a:solidFill>
              <a:srgbClr val="145DA0">
                <a:alpha val="95686"/>
              </a:srgbClr>
            </a:solidFill>
            <a:ln cap="sq">
              <a:noFill/>
              <a:prstDash val="solid"/>
              <a:miter/>
            </a:ln>
          </p:spPr>
          <p:txBody>
            <a:bodyPr/>
            <a:lstStyle/>
            <a:p>
              <a:endParaRPr lang="en-US"/>
            </a:p>
          </p:txBody>
        </p:sp>
        <p:sp>
          <p:nvSpPr>
            <p:cNvPr id="5" name="TextBox 5"/>
            <p:cNvSpPr txBox="1"/>
            <p:nvPr/>
          </p:nvSpPr>
          <p:spPr>
            <a:xfrm>
              <a:off x="0" y="-38100"/>
              <a:ext cx="1802724" cy="177748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5238003" y="8290589"/>
            <a:ext cx="7523780" cy="752378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3724222" y="-4507687"/>
            <a:ext cx="5924489" cy="5924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TextBox 12"/>
          <p:cNvSpPr txBox="1"/>
          <p:nvPr/>
        </p:nvSpPr>
        <p:spPr>
          <a:xfrm>
            <a:off x="307281" y="2595625"/>
            <a:ext cx="5864919" cy="6117059"/>
          </a:xfrm>
          <a:prstGeom prst="rect">
            <a:avLst/>
          </a:prstGeom>
        </p:spPr>
        <p:txBody>
          <a:bodyPr wrap="square" lIns="0" tIns="0" rIns="0" bIns="0" rtlCol="0" anchor="t">
            <a:spAutoFit/>
          </a:bodyPr>
          <a:lstStyle/>
          <a:p>
            <a:pPr algn="just">
              <a:lnSpc>
                <a:spcPts val="3183"/>
              </a:lnSpc>
            </a:pP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Sự</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phát</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triển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nhanh</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chóng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trong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hoạt</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động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xuất</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khẩu</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và</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nhập</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khẩu</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thương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mại</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điện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tử</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khiến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các</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hệ</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thống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vận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hành</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yếu</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kém</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không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thể</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vận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hành</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hiệu</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quả</a:t>
            </a:r>
            <a:r>
              <a:rPr lang="en-US" sz="2800" spc="-45" dirty="0">
                <a:solidFill>
                  <a:srgbClr val="FDFDFD"/>
                </a:solidFill>
                <a:latin typeface="Montserrat" panose="00000500000000000000" pitchFamily="2" charset="0"/>
              </a:rPr>
              <a:t>.</a:t>
            </a:r>
          </a:p>
          <a:p>
            <a:pPr algn="just">
              <a:lnSpc>
                <a:spcPts val="3183"/>
              </a:lnSpc>
            </a:pPr>
            <a:endParaRPr lang="en-US" sz="2800" spc="-45" dirty="0">
              <a:solidFill>
                <a:srgbClr val="FDFDFD"/>
              </a:solidFill>
              <a:latin typeface="Montserrat" panose="00000500000000000000" pitchFamily="2" charset="0"/>
            </a:endParaRPr>
          </a:p>
          <a:p>
            <a:pPr algn="just">
              <a:lnSpc>
                <a:spcPts val="3183"/>
              </a:lnSpc>
            </a:pP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Vì</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vậy</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một</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hệ</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thống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quản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lý</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đơn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hàng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hiệu</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quả</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có</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thể</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giúp</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tăng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cường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khả</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năng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đáp</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ứng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của</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doanh</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nghiệp</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giảm</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thiểu</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thời</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gian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và</a:t>
            </a:r>
            <a:r>
              <a:rPr lang="en-US" sz="2800" spc="-45" dirty="0">
                <a:solidFill>
                  <a:srgbClr val="FDFDFD"/>
                </a:solidFill>
                <a:latin typeface="Montserrat" panose="00000500000000000000" pitchFamily="2" charset="0"/>
              </a:rPr>
              <a:t> chi </a:t>
            </a:r>
            <a:r>
              <a:rPr lang="en-US" sz="2800" spc="-45" dirty="0" err="1">
                <a:solidFill>
                  <a:srgbClr val="FDFDFD"/>
                </a:solidFill>
                <a:latin typeface="Montserrat" panose="00000500000000000000" pitchFamily="2" charset="0"/>
              </a:rPr>
              <a:t>phí</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liên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quan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đến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việc</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quản</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lý</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cũng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như</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nâng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cao</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trải</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nghiệm</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và</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sự</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hài</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lòng</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của</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khách</a:t>
            </a:r>
            <a:r>
              <a:rPr lang="en-US" sz="2800" spc="-45" dirty="0">
                <a:solidFill>
                  <a:srgbClr val="FDFDFD"/>
                </a:solidFill>
                <a:latin typeface="Montserrat" panose="00000500000000000000" pitchFamily="2" charset="0"/>
              </a:rPr>
              <a:t> </a:t>
            </a:r>
            <a:r>
              <a:rPr lang="en-US" sz="2800" spc="-45" dirty="0" err="1">
                <a:solidFill>
                  <a:srgbClr val="FDFDFD"/>
                </a:solidFill>
                <a:latin typeface="Montserrat" panose="00000500000000000000" pitchFamily="2" charset="0"/>
              </a:rPr>
              <a:t>hàng</a:t>
            </a:r>
            <a:r>
              <a:rPr lang="en-US" sz="2800" spc="-45" dirty="0">
                <a:solidFill>
                  <a:srgbClr val="FDFDFD"/>
                </a:solidFill>
                <a:latin typeface="Montserrat" panose="00000500000000000000" pitchFamily="2" charset="0"/>
              </a:rPr>
              <a:t>. </a:t>
            </a:r>
          </a:p>
          <a:p>
            <a:pPr marL="0" lvl="0" indent="0" algn="just">
              <a:lnSpc>
                <a:spcPts val="2898"/>
              </a:lnSpc>
              <a:spcBef>
                <a:spcPct val="0"/>
              </a:spcBef>
            </a:pPr>
            <a:endParaRPr lang="en-US" sz="2800" spc="-45" dirty="0">
              <a:solidFill>
                <a:srgbClr val="FDFDFD"/>
              </a:solidFill>
              <a:latin typeface="Montserrat" panose="000005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arn(inVertical)">
                                      <p:cBhvr>
                                        <p:cTn id="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1649</Words>
  <Application>Microsoft Office PowerPoint</Application>
  <PresentationFormat>Custom</PresentationFormat>
  <Paragraphs>138</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Poppins Bold</vt:lpstr>
      <vt:lpstr>Montserrat Heavy</vt:lpstr>
      <vt:lpstr>Montserrat Bold</vt:lpstr>
      <vt:lpstr>Montserrat </vt:lpstr>
      <vt:lpstr>Poppins</vt:lpstr>
      <vt:lpstr>Calibri</vt:lpstr>
      <vt:lpstr>Arial</vt:lpstr>
      <vt:lpstr>Montserrat</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Nguyễn Tiến Đạt</cp:lastModifiedBy>
  <cp:revision>3</cp:revision>
  <dcterms:created xsi:type="dcterms:W3CDTF">2006-08-16T00:00:00Z</dcterms:created>
  <dcterms:modified xsi:type="dcterms:W3CDTF">2024-04-07T16:44:16Z</dcterms:modified>
  <dc:identifier>DAGA6ZgbZ2o</dc:identifier>
</cp:coreProperties>
</file>